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85" r:id="rId11"/>
    <p:sldId id="282" r:id="rId12"/>
    <p:sldId id="29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styna Tatara" initials="J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65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E9B159-5AE4-429B-9CAE-452E87B82FD7}" type="doc">
      <dgm:prSet loTypeId="urn:microsoft.com/office/officeart/2005/8/layout/pyramid2" loCatId="pyramid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pl-PL"/>
        </a:p>
      </dgm:t>
    </dgm:pt>
    <dgm:pt modelId="{75160EAE-2B7A-4B0E-8766-9AFA830EC178}">
      <dgm:prSet/>
      <dgm:spPr/>
      <dgm:t>
        <a:bodyPr/>
        <a:lstStyle/>
        <a:p>
          <a:pPr rtl="0"/>
          <a:r>
            <a:rPr lang="pl-PL" b="1" dirty="0" smtClean="0"/>
            <a:t>Ogólne założenia programu</a:t>
          </a:r>
          <a:endParaRPr lang="pl-PL" dirty="0"/>
        </a:p>
      </dgm:t>
    </dgm:pt>
    <dgm:pt modelId="{DD07AF93-4917-4916-B33E-BFAE0348D09A}" type="parTrans" cxnId="{1632D01F-2FAF-445B-8A58-0021AE9B4040}">
      <dgm:prSet/>
      <dgm:spPr/>
      <dgm:t>
        <a:bodyPr/>
        <a:lstStyle/>
        <a:p>
          <a:endParaRPr lang="pl-PL"/>
        </a:p>
      </dgm:t>
    </dgm:pt>
    <dgm:pt modelId="{DAC225D7-E3A8-477E-BDBD-6823ABC8AF14}" type="sibTrans" cxnId="{1632D01F-2FAF-445B-8A58-0021AE9B4040}">
      <dgm:prSet/>
      <dgm:spPr/>
      <dgm:t>
        <a:bodyPr/>
        <a:lstStyle/>
        <a:p>
          <a:endParaRPr lang="pl-PL"/>
        </a:p>
      </dgm:t>
    </dgm:pt>
    <dgm:pt modelId="{A05FB1F6-A5B9-4122-9FB6-420C8FA0EB1F}">
      <dgm:prSet/>
      <dgm:spPr/>
      <dgm:t>
        <a:bodyPr/>
        <a:lstStyle/>
        <a:p>
          <a:pPr rtl="0"/>
          <a:r>
            <a:rPr lang="pl-PL" b="1" dirty="0" smtClean="0"/>
            <a:t>Cele kształcenia ogólnego</a:t>
          </a:r>
          <a:endParaRPr lang="pl-PL" dirty="0"/>
        </a:p>
      </dgm:t>
    </dgm:pt>
    <dgm:pt modelId="{FF7DEB79-B9CC-4DBA-8EDB-EF1A54FBE6E9}" type="parTrans" cxnId="{846196D3-A213-4AD5-823B-F1FC09A4F4AD}">
      <dgm:prSet/>
      <dgm:spPr/>
      <dgm:t>
        <a:bodyPr/>
        <a:lstStyle/>
        <a:p>
          <a:endParaRPr lang="pl-PL"/>
        </a:p>
      </dgm:t>
    </dgm:pt>
    <dgm:pt modelId="{82981B82-8DCA-4FD1-A55C-D8AEAB88871D}" type="sibTrans" cxnId="{846196D3-A213-4AD5-823B-F1FC09A4F4AD}">
      <dgm:prSet/>
      <dgm:spPr/>
      <dgm:t>
        <a:bodyPr/>
        <a:lstStyle/>
        <a:p>
          <a:endParaRPr lang="pl-PL"/>
        </a:p>
      </dgm:t>
    </dgm:pt>
    <dgm:pt modelId="{94A41B21-551B-4A3E-A638-7EC4D1996D33}">
      <dgm:prSet/>
      <dgm:spPr/>
      <dgm:t>
        <a:bodyPr/>
        <a:lstStyle/>
        <a:p>
          <a:pPr rtl="0"/>
          <a:r>
            <a:rPr lang="pl-PL" b="1" dirty="0" smtClean="0"/>
            <a:t>Cele ogólne kształcenia w zakresie podstaw przedsiębiorczości</a:t>
          </a:r>
          <a:endParaRPr lang="pl-PL" dirty="0"/>
        </a:p>
      </dgm:t>
    </dgm:pt>
    <dgm:pt modelId="{1EE06FAA-801D-4253-ACA0-8A1386830D61}" type="parTrans" cxnId="{186333A3-6307-4C2D-B6FC-8490C199062A}">
      <dgm:prSet/>
      <dgm:spPr/>
      <dgm:t>
        <a:bodyPr/>
        <a:lstStyle/>
        <a:p>
          <a:endParaRPr lang="pl-PL"/>
        </a:p>
      </dgm:t>
    </dgm:pt>
    <dgm:pt modelId="{D12261B4-2D5C-4721-8DF0-FEB4BA8FCD29}" type="sibTrans" cxnId="{186333A3-6307-4C2D-B6FC-8490C199062A}">
      <dgm:prSet/>
      <dgm:spPr/>
      <dgm:t>
        <a:bodyPr/>
        <a:lstStyle/>
        <a:p>
          <a:endParaRPr lang="pl-PL"/>
        </a:p>
      </dgm:t>
    </dgm:pt>
    <dgm:pt modelId="{58773D9E-3908-433E-BE6F-EF49D99A9C98}">
      <dgm:prSet/>
      <dgm:spPr/>
      <dgm:t>
        <a:bodyPr/>
        <a:lstStyle/>
        <a:p>
          <a:pPr rtl="0"/>
          <a:r>
            <a:rPr lang="pl-PL" b="1" dirty="0" smtClean="0"/>
            <a:t>Opis założonych osiągnięć uczniów</a:t>
          </a:r>
          <a:br>
            <a:rPr lang="pl-PL" b="1" dirty="0" smtClean="0"/>
          </a:br>
          <a:r>
            <a:rPr lang="pl-PL" b="1" dirty="0" smtClean="0"/>
            <a:t> i treści programowe </a:t>
          </a:r>
          <a:endParaRPr lang="pl-PL" dirty="0"/>
        </a:p>
      </dgm:t>
    </dgm:pt>
    <dgm:pt modelId="{7184A982-8C73-4B49-80A6-E1D5873E1146}" type="parTrans" cxnId="{4A5E6D73-7D55-42B1-8AB6-5BD43DDD45BE}">
      <dgm:prSet/>
      <dgm:spPr/>
      <dgm:t>
        <a:bodyPr/>
        <a:lstStyle/>
        <a:p>
          <a:endParaRPr lang="pl-PL"/>
        </a:p>
      </dgm:t>
    </dgm:pt>
    <dgm:pt modelId="{BE23560C-B82D-4FDE-9644-B18E392087D3}" type="sibTrans" cxnId="{4A5E6D73-7D55-42B1-8AB6-5BD43DDD45BE}">
      <dgm:prSet/>
      <dgm:spPr/>
      <dgm:t>
        <a:bodyPr/>
        <a:lstStyle/>
        <a:p>
          <a:endParaRPr lang="pl-PL"/>
        </a:p>
      </dgm:t>
    </dgm:pt>
    <dgm:pt modelId="{51DE8128-F0B3-4231-939C-E49783CD4EA2}">
      <dgm:prSet/>
      <dgm:spPr/>
      <dgm:t>
        <a:bodyPr/>
        <a:lstStyle/>
        <a:p>
          <a:pPr rtl="0"/>
          <a:r>
            <a:rPr lang="pl-PL" b="1" dirty="0" smtClean="0"/>
            <a:t>Sposoby osiągania celów</a:t>
          </a:r>
          <a:endParaRPr lang="pl-PL" dirty="0"/>
        </a:p>
      </dgm:t>
    </dgm:pt>
    <dgm:pt modelId="{E31C1AE5-7938-4528-8ACD-BEAB2B646C6F}" type="parTrans" cxnId="{6A2CB964-4552-4E6C-9EE0-33DEB3483C19}">
      <dgm:prSet/>
      <dgm:spPr/>
      <dgm:t>
        <a:bodyPr/>
        <a:lstStyle/>
        <a:p>
          <a:endParaRPr lang="pl-PL"/>
        </a:p>
      </dgm:t>
    </dgm:pt>
    <dgm:pt modelId="{B068FC8A-BD22-4A87-9BCC-001419C76F29}" type="sibTrans" cxnId="{6A2CB964-4552-4E6C-9EE0-33DEB3483C19}">
      <dgm:prSet/>
      <dgm:spPr/>
      <dgm:t>
        <a:bodyPr/>
        <a:lstStyle/>
        <a:p>
          <a:endParaRPr lang="pl-PL"/>
        </a:p>
      </dgm:t>
    </dgm:pt>
    <dgm:pt modelId="{CE893FD3-CA74-49F3-896F-097F4EF9192E}">
      <dgm:prSet/>
      <dgm:spPr/>
      <dgm:t>
        <a:bodyPr/>
        <a:lstStyle/>
        <a:p>
          <a:pPr rtl="0"/>
          <a:r>
            <a:rPr lang="pl-PL" b="1" dirty="0" smtClean="0"/>
            <a:t>Metody sprawdzania osiągnięć ucznia</a:t>
          </a:r>
          <a:endParaRPr lang="pl-PL" dirty="0"/>
        </a:p>
      </dgm:t>
    </dgm:pt>
    <dgm:pt modelId="{7005A8C7-B1A7-49EF-BED8-E3EB1A37FB73}" type="parTrans" cxnId="{E96D9B22-7199-4F52-A4E4-83DDEB6D2152}">
      <dgm:prSet/>
      <dgm:spPr/>
      <dgm:t>
        <a:bodyPr/>
        <a:lstStyle/>
        <a:p>
          <a:endParaRPr lang="pl-PL"/>
        </a:p>
      </dgm:t>
    </dgm:pt>
    <dgm:pt modelId="{89495601-339E-41CD-881B-EE42B7631621}" type="sibTrans" cxnId="{E96D9B22-7199-4F52-A4E4-83DDEB6D2152}">
      <dgm:prSet/>
      <dgm:spPr/>
      <dgm:t>
        <a:bodyPr/>
        <a:lstStyle/>
        <a:p>
          <a:endParaRPr lang="pl-PL"/>
        </a:p>
      </dgm:t>
    </dgm:pt>
    <dgm:pt modelId="{0CF13966-A3E7-47A5-AA18-A955C0BD31E5}">
      <dgm:prSet/>
      <dgm:spPr/>
      <dgm:t>
        <a:bodyPr/>
        <a:lstStyle/>
        <a:p>
          <a:pPr rtl="0"/>
          <a:r>
            <a:rPr lang="pl-PL" b="1" dirty="0" smtClean="0"/>
            <a:t>Kryteria oceny </a:t>
          </a:r>
          <a:endParaRPr lang="pl-PL" dirty="0"/>
        </a:p>
      </dgm:t>
    </dgm:pt>
    <dgm:pt modelId="{3A491D64-DFA9-417A-B968-DDE47594D2C7}" type="parTrans" cxnId="{3C0C1883-AF66-4D50-AED9-1DE565DF6769}">
      <dgm:prSet/>
      <dgm:spPr/>
      <dgm:t>
        <a:bodyPr/>
        <a:lstStyle/>
        <a:p>
          <a:endParaRPr lang="pl-PL"/>
        </a:p>
      </dgm:t>
    </dgm:pt>
    <dgm:pt modelId="{CF668426-5D72-4869-A3BB-E50532072620}" type="sibTrans" cxnId="{3C0C1883-AF66-4D50-AED9-1DE565DF6769}">
      <dgm:prSet/>
      <dgm:spPr/>
      <dgm:t>
        <a:bodyPr/>
        <a:lstStyle/>
        <a:p>
          <a:endParaRPr lang="pl-PL"/>
        </a:p>
      </dgm:t>
    </dgm:pt>
    <dgm:pt modelId="{A52B421E-E5ED-4C11-B445-E8AE086FBEC2}" type="pres">
      <dgm:prSet presAssocID="{43E9B159-5AE4-429B-9CAE-452E87B82FD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pl-PL"/>
        </a:p>
      </dgm:t>
    </dgm:pt>
    <dgm:pt modelId="{C7339AFC-1035-4892-BACF-2EE3546BEDC7}" type="pres">
      <dgm:prSet presAssocID="{43E9B159-5AE4-429B-9CAE-452E87B82FD7}" presName="pyramid" presStyleLbl="node1" presStyleIdx="0" presStyleCnt="1" custLinFactNeighborY="-2083"/>
      <dgm:spPr/>
    </dgm:pt>
    <dgm:pt modelId="{270DF43B-66B8-43F6-94B8-4BEA8C0C9DD0}" type="pres">
      <dgm:prSet presAssocID="{43E9B159-5AE4-429B-9CAE-452E87B82FD7}" presName="theList" presStyleCnt="0"/>
      <dgm:spPr/>
    </dgm:pt>
    <dgm:pt modelId="{BB1F56AD-BD24-4137-BBAF-9859F491E407}" type="pres">
      <dgm:prSet presAssocID="{75160EAE-2B7A-4B0E-8766-9AFA830EC178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A15EF7-5FA0-4908-8B0E-8147C19826BD}" type="pres">
      <dgm:prSet presAssocID="{75160EAE-2B7A-4B0E-8766-9AFA830EC178}" presName="aSpace" presStyleCnt="0"/>
      <dgm:spPr/>
    </dgm:pt>
    <dgm:pt modelId="{9DBE0584-FBC6-40A8-BFE9-5AD4386ABD21}" type="pres">
      <dgm:prSet presAssocID="{A05FB1F6-A5B9-4122-9FB6-420C8FA0EB1F}" presName="aNode" presStyleLbl="fgAcc1" presStyleIdx="1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58CEFA2-0D4C-4D21-ACA4-8EB05642D626}" type="pres">
      <dgm:prSet presAssocID="{A05FB1F6-A5B9-4122-9FB6-420C8FA0EB1F}" presName="aSpace" presStyleCnt="0"/>
      <dgm:spPr/>
    </dgm:pt>
    <dgm:pt modelId="{2BD5515C-336E-4132-9989-278D52D9B04A}" type="pres">
      <dgm:prSet presAssocID="{94A41B21-551B-4A3E-A638-7EC4D1996D33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A9D1DB2-037C-4436-8759-C40FF29307AE}" type="pres">
      <dgm:prSet presAssocID="{94A41B21-551B-4A3E-A638-7EC4D1996D33}" presName="aSpace" presStyleCnt="0"/>
      <dgm:spPr/>
    </dgm:pt>
    <dgm:pt modelId="{68D34783-3FE9-4091-8080-7D28E33A4053}" type="pres">
      <dgm:prSet presAssocID="{58773D9E-3908-433E-BE6F-EF49D99A9C98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C8A4D5-11B2-4D1A-9548-AE666CD9D0D2}" type="pres">
      <dgm:prSet presAssocID="{58773D9E-3908-433E-BE6F-EF49D99A9C98}" presName="aSpace" presStyleCnt="0"/>
      <dgm:spPr/>
    </dgm:pt>
    <dgm:pt modelId="{70B5535F-DADC-45CA-9550-862AC6C1A814}" type="pres">
      <dgm:prSet presAssocID="{51DE8128-F0B3-4231-939C-E49783CD4EA2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EA10F06-1742-44DF-9473-5A43FBCC21E8}" type="pres">
      <dgm:prSet presAssocID="{51DE8128-F0B3-4231-939C-E49783CD4EA2}" presName="aSpace" presStyleCnt="0"/>
      <dgm:spPr/>
    </dgm:pt>
    <dgm:pt modelId="{2AB0C998-08EC-4335-94E7-3D61D8499FAB}" type="pres">
      <dgm:prSet presAssocID="{CE893FD3-CA74-49F3-896F-097F4EF9192E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E15FE7-C017-4953-9D61-FC1E7C2DFD1E}" type="pres">
      <dgm:prSet presAssocID="{CE893FD3-CA74-49F3-896F-097F4EF9192E}" presName="aSpace" presStyleCnt="0"/>
      <dgm:spPr/>
    </dgm:pt>
    <dgm:pt modelId="{D495E330-95E9-4374-B9BE-D9A95CF7EF94}" type="pres">
      <dgm:prSet presAssocID="{0CF13966-A3E7-47A5-AA18-A955C0BD31E5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A7B284-8D2D-4F00-8A35-E9F8D663139B}" type="pres">
      <dgm:prSet presAssocID="{0CF13966-A3E7-47A5-AA18-A955C0BD31E5}" presName="aSpace" presStyleCnt="0"/>
      <dgm:spPr/>
    </dgm:pt>
  </dgm:ptLst>
  <dgm:cxnLst>
    <dgm:cxn modelId="{09AE982A-CB58-444E-B552-CBB1E14E4693}" type="presOf" srcId="{0CF13966-A3E7-47A5-AA18-A955C0BD31E5}" destId="{D495E330-95E9-4374-B9BE-D9A95CF7EF94}" srcOrd="0" destOrd="0" presId="urn:microsoft.com/office/officeart/2005/8/layout/pyramid2"/>
    <dgm:cxn modelId="{8D6D553A-5819-4BBD-8A0A-3DADF0C114DC}" type="presOf" srcId="{CE893FD3-CA74-49F3-896F-097F4EF9192E}" destId="{2AB0C998-08EC-4335-94E7-3D61D8499FAB}" srcOrd="0" destOrd="0" presId="urn:microsoft.com/office/officeart/2005/8/layout/pyramid2"/>
    <dgm:cxn modelId="{1632D01F-2FAF-445B-8A58-0021AE9B4040}" srcId="{43E9B159-5AE4-429B-9CAE-452E87B82FD7}" destId="{75160EAE-2B7A-4B0E-8766-9AFA830EC178}" srcOrd="0" destOrd="0" parTransId="{DD07AF93-4917-4916-B33E-BFAE0348D09A}" sibTransId="{DAC225D7-E3A8-477E-BDBD-6823ABC8AF14}"/>
    <dgm:cxn modelId="{964DD787-A515-455C-92D0-089902DC3102}" type="presOf" srcId="{51DE8128-F0B3-4231-939C-E49783CD4EA2}" destId="{70B5535F-DADC-45CA-9550-862AC6C1A814}" srcOrd="0" destOrd="0" presId="urn:microsoft.com/office/officeart/2005/8/layout/pyramid2"/>
    <dgm:cxn modelId="{6A2CB964-4552-4E6C-9EE0-33DEB3483C19}" srcId="{43E9B159-5AE4-429B-9CAE-452E87B82FD7}" destId="{51DE8128-F0B3-4231-939C-E49783CD4EA2}" srcOrd="4" destOrd="0" parTransId="{E31C1AE5-7938-4528-8ACD-BEAB2B646C6F}" sibTransId="{B068FC8A-BD22-4A87-9BCC-001419C76F29}"/>
    <dgm:cxn modelId="{186333A3-6307-4C2D-B6FC-8490C199062A}" srcId="{43E9B159-5AE4-429B-9CAE-452E87B82FD7}" destId="{94A41B21-551B-4A3E-A638-7EC4D1996D33}" srcOrd="2" destOrd="0" parTransId="{1EE06FAA-801D-4253-ACA0-8A1386830D61}" sibTransId="{D12261B4-2D5C-4721-8DF0-FEB4BA8FCD29}"/>
    <dgm:cxn modelId="{42F3469C-3C4A-4D89-B953-933A9994C400}" type="presOf" srcId="{75160EAE-2B7A-4B0E-8766-9AFA830EC178}" destId="{BB1F56AD-BD24-4137-BBAF-9859F491E407}" srcOrd="0" destOrd="0" presId="urn:microsoft.com/office/officeart/2005/8/layout/pyramid2"/>
    <dgm:cxn modelId="{52B0D64D-95EB-4A86-94A0-01C8DFB8C895}" type="presOf" srcId="{58773D9E-3908-433E-BE6F-EF49D99A9C98}" destId="{68D34783-3FE9-4091-8080-7D28E33A4053}" srcOrd="0" destOrd="0" presId="urn:microsoft.com/office/officeart/2005/8/layout/pyramid2"/>
    <dgm:cxn modelId="{E96D9B22-7199-4F52-A4E4-83DDEB6D2152}" srcId="{43E9B159-5AE4-429B-9CAE-452E87B82FD7}" destId="{CE893FD3-CA74-49F3-896F-097F4EF9192E}" srcOrd="5" destOrd="0" parTransId="{7005A8C7-B1A7-49EF-BED8-E3EB1A37FB73}" sibTransId="{89495601-339E-41CD-881B-EE42B7631621}"/>
    <dgm:cxn modelId="{4A5E6D73-7D55-42B1-8AB6-5BD43DDD45BE}" srcId="{43E9B159-5AE4-429B-9CAE-452E87B82FD7}" destId="{58773D9E-3908-433E-BE6F-EF49D99A9C98}" srcOrd="3" destOrd="0" parTransId="{7184A982-8C73-4B49-80A6-E1D5873E1146}" sibTransId="{BE23560C-B82D-4FDE-9644-B18E392087D3}"/>
    <dgm:cxn modelId="{C680A61E-A507-4F07-97EC-1D4ED2563EA0}" type="presOf" srcId="{43E9B159-5AE4-429B-9CAE-452E87B82FD7}" destId="{A52B421E-E5ED-4C11-B445-E8AE086FBEC2}" srcOrd="0" destOrd="0" presId="urn:microsoft.com/office/officeart/2005/8/layout/pyramid2"/>
    <dgm:cxn modelId="{5824198D-01F0-4529-A0CC-BFA301F76160}" type="presOf" srcId="{94A41B21-551B-4A3E-A638-7EC4D1996D33}" destId="{2BD5515C-336E-4132-9989-278D52D9B04A}" srcOrd="0" destOrd="0" presId="urn:microsoft.com/office/officeart/2005/8/layout/pyramid2"/>
    <dgm:cxn modelId="{3C0C1883-AF66-4D50-AED9-1DE565DF6769}" srcId="{43E9B159-5AE4-429B-9CAE-452E87B82FD7}" destId="{0CF13966-A3E7-47A5-AA18-A955C0BD31E5}" srcOrd="6" destOrd="0" parTransId="{3A491D64-DFA9-417A-B968-DDE47594D2C7}" sibTransId="{CF668426-5D72-4869-A3BB-E50532072620}"/>
    <dgm:cxn modelId="{176E0C94-107E-408D-BFB6-F94F7BD88F5F}" type="presOf" srcId="{A05FB1F6-A5B9-4122-9FB6-420C8FA0EB1F}" destId="{9DBE0584-FBC6-40A8-BFE9-5AD4386ABD21}" srcOrd="0" destOrd="0" presId="urn:microsoft.com/office/officeart/2005/8/layout/pyramid2"/>
    <dgm:cxn modelId="{846196D3-A213-4AD5-823B-F1FC09A4F4AD}" srcId="{43E9B159-5AE4-429B-9CAE-452E87B82FD7}" destId="{A05FB1F6-A5B9-4122-9FB6-420C8FA0EB1F}" srcOrd="1" destOrd="0" parTransId="{FF7DEB79-B9CC-4DBA-8EDB-EF1A54FBE6E9}" sibTransId="{82981B82-8DCA-4FD1-A55C-D8AEAB88871D}"/>
    <dgm:cxn modelId="{755BCB6D-207A-4F2D-8696-27F51F22C873}" type="presParOf" srcId="{A52B421E-E5ED-4C11-B445-E8AE086FBEC2}" destId="{C7339AFC-1035-4892-BACF-2EE3546BEDC7}" srcOrd="0" destOrd="0" presId="urn:microsoft.com/office/officeart/2005/8/layout/pyramid2"/>
    <dgm:cxn modelId="{5491E99D-3D6B-4397-9258-0E562C9EDE83}" type="presParOf" srcId="{A52B421E-E5ED-4C11-B445-E8AE086FBEC2}" destId="{270DF43B-66B8-43F6-94B8-4BEA8C0C9DD0}" srcOrd="1" destOrd="0" presId="urn:microsoft.com/office/officeart/2005/8/layout/pyramid2"/>
    <dgm:cxn modelId="{5FBA02C7-C30E-4888-97CF-3E30F1FFBB6B}" type="presParOf" srcId="{270DF43B-66B8-43F6-94B8-4BEA8C0C9DD0}" destId="{BB1F56AD-BD24-4137-BBAF-9859F491E407}" srcOrd="0" destOrd="0" presId="urn:microsoft.com/office/officeart/2005/8/layout/pyramid2"/>
    <dgm:cxn modelId="{D4A8ADB6-4F0A-471B-B437-517DCF981FF8}" type="presParOf" srcId="{270DF43B-66B8-43F6-94B8-4BEA8C0C9DD0}" destId="{48A15EF7-5FA0-4908-8B0E-8147C19826BD}" srcOrd="1" destOrd="0" presId="urn:microsoft.com/office/officeart/2005/8/layout/pyramid2"/>
    <dgm:cxn modelId="{0D0B9F47-D03E-46AD-9396-3FE674B05F38}" type="presParOf" srcId="{270DF43B-66B8-43F6-94B8-4BEA8C0C9DD0}" destId="{9DBE0584-FBC6-40A8-BFE9-5AD4386ABD21}" srcOrd="2" destOrd="0" presId="urn:microsoft.com/office/officeart/2005/8/layout/pyramid2"/>
    <dgm:cxn modelId="{70652137-AAD4-41E1-83D2-185B56F32F5D}" type="presParOf" srcId="{270DF43B-66B8-43F6-94B8-4BEA8C0C9DD0}" destId="{558CEFA2-0D4C-4D21-ACA4-8EB05642D626}" srcOrd="3" destOrd="0" presId="urn:microsoft.com/office/officeart/2005/8/layout/pyramid2"/>
    <dgm:cxn modelId="{AD7DD07D-A1B7-413E-82D5-608D0DBBC6D0}" type="presParOf" srcId="{270DF43B-66B8-43F6-94B8-4BEA8C0C9DD0}" destId="{2BD5515C-336E-4132-9989-278D52D9B04A}" srcOrd="4" destOrd="0" presId="urn:microsoft.com/office/officeart/2005/8/layout/pyramid2"/>
    <dgm:cxn modelId="{48290302-E3F5-4546-8055-641470FDEB08}" type="presParOf" srcId="{270DF43B-66B8-43F6-94B8-4BEA8C0C9DD0}" destId="{0A9D1DB2-037C-4436-8759-C40FF29307AE}" srcOrd="5" destOrd="0" presId="urn:microsoft.com/office/officeart/2005/8/layout/pyramid2"/>
    <dgm:cxn modelId="{F77A23B1-3F32-4C1B-B493-EFAE71C211E0}" type="presParOf" srcId="{270DF43B-66B8-43F6-94B8-4BEA8C0C9DD0}" destId="{68D34783-3FE9-4091-8080-7D28E33A4053}" srcOrd="6" destOrd="0" presId="urn:microsoft.com/office/officeart/2005/8/layout/pyramid2"/>
    <dgm:cxn modelId="{D1E37823-A6DB-4C01-B56C-1DF841714F1E}" type="presParOf" srcId="{270DF43B-66B8-43F6-94B8-4BEA8C0C9DD0}" destId="{34C8A4D5-11B2-4D1A-9548-AE666CD9D0D2}" srcOrd="7" destOrd="0" presId="urn:microsoft.com/office/officeart/2005/8/layout/pyramid2"/>
    <dgm:cxn modelId="{CD602D47-6841-44A7-BEBD-DBA2A57CE9DC}" type="presParOf" srcId="{270DF43B-66B8-43F6-94B8-4BEA8C0C9DD0}" destId="{70B5535F-DADC-45CA-9550-862AC6C1A814}" srcOrd="8" destOrd="0" presId="urn:microsoft.com/office/officeart/2005/8/layout/pyramid2"/>
    <dgm:cxn modelId="{75D5DA10-5324-40D5-ADE3-A66B8A4FC8DA}" type="presParOf" srcId="{270DF43B-66B8-43F6-94B8-4BEA8C0C9DD0}" destId="{2EA10F06-1742-44DF-9473-5A43FBCC21E8}" srcOrd="9" destOrd="0" presId="urn:microsoft.com/office/officeart/2005/8/layout/pyramid2"/>
    <dgm:cxn modelId="{30DE31BB-4490-4237-BB96-D57923E8FD14}" type="presParOf" srcId="{270DF43B-66B8-43F6-94B8-4BEA8C0C9DD0}" destId="{2AB0C998-08EC-4335-94E7-3D61D8499FAB}" srcOrd="10" destOrd="0" presId="urn:microsoft.com/office/officeart/2005/8/layout/pyramid2"/>
    <dgm:cxn modelId="{75113163-5E2B-417B-B108-E0CC8664EC08}" type="presParOf" srcId="{270DF43B-66B8-43F6-94B8-4BEA8C0C9DD0}" destId="{42E15FE7-C017-4953-9D61-FC1E7C2DFD1E}" srcOrd="11" destOrd="0" presId="urn:microsoft.com/office/officeart/2005/8/layout/pyramid2"/>
    <dgm:cxn modelId="{DD35F435-F514-4783-82C9-1B7777AAB825}" type="presParOf" srcId="{270DF43B-66B8-43F6-94B8-4BEA8C0C9DD0}" destId="{D495E330-95E9-4374-B9BE-D9A95CF7EF94}" srcOrd="12" destOrd="0" presId="urn:microsoft.com/office/officeart/2005/8/layout/pyramid2"/>
    <dgm:cxn modelId="{46C49FCB-7FD6-46AC-A052-9F8321E7EF67}" type="presParOf" srcId="{270DF43B-66B8-43F6-94B8-4BEA8C0C9DD0}" destId="{63A7B284-8D2D-4F00-8A35-E9F8D663139B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07C7AE-BCCE-4B4E-A12E-1B890A90FDCF}" type="doc">
      <dgm:prSet loTypeId="urn:microsoft.com/office/officeart/2005/8/layout/venn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D70679E0-6459-4DE8-A3BE-3CA062968950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b="1" dirty="0" smtClean="0"/>
            <a:t>Program nauczania przedsiębiorczości</a:t>
          </a:r>
          <a:br>
            <a:rPr lang="pl-PL" sz="1200" b="1" dirty="0" smtClean="0"/>
          </a:br>
          <a:r>
            <a:rPr lang="pl-PL" sz="1200" b="1" dirty="0" smtClean="0"/>
            <a:t>w </a:t>
          </a:r>
          <a:br>
            <a:rPr lang="pl-PL" sz="1200" b="1" dirty="0" smtClean="0"/>
          </a:br>
          <a:r>
            <a:rPr lang="pl-PL" sz="1200" b="1" dirty="0" smtClean="0"/>
            <a:t> LICEUM OGÓLNOKSZTAŁCĄCYM </a:t>
          </a:r>
          <a:endParaRPr lang="pl-PL" sz="1200" dirty="0" smtClean="0"/>
        </a:p>
        <a:p>
          <a:pPr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dirty="0" smtClean="0"/>
            <a:t>(60 godzin lekcyjnych)</a:t>
          </a:r>
          <a:endParaRPr lang="pl-PL" sz="1200" b="1" dirty="0"/>
        </a:p>
      </dgm:t>
    </dgm:pt>
    <dgm:pt modelId="{738704A4-33D2-459F-BD5B-2DA542EE22F3}" type="parTrans" cxnId="{9F942685-1CEB-4274-9234-1E0B68CA0E70}">
      <dgm:prSet/>
      <dgm:spPr/>
      <dgm:t>
        <a:bodyPr/>
        <a:lstStyle/>
        <a:p>
          <a:endParaRPr lang="pl-PL"/>
        </a:p>
      </dgm:t>
    </dgm:pt>
    <dgm:pt modelId="{F3CB2257-DCF9-477B-81AD-D14363EFD47C}" type="sibTrans" cxnId="{9F942685-1CEB-4274-9234-1E0B68CA0E70}">
      <dgm:prSet/>
      <dgm:spPr/>
      <dgm:t>
        <a:bodyPr/>
        <a:lstStyle/>
        <a:p>
          <a:endParaRPr lang="pl-PL"/>
        </a:p>
      </dgm:t>
    </dgm:pt>
    <dgm:pt modelId="{4CBAC526-7D1B-46D7-A45E-8C9E35297DF9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0"/>
          <a:endParaRPr lang="pl-PL" dirty="0"/>
        </a:p>
      </dgm:t>
    </dgm:pt>
    <dgm:pt modelId="{8FB22297-3C65-4636-BF8B-2C4E1F4DFD66}" type="parTrans" cxnId="{D8C5ABAC-C28C-4F10-A1F0-5909C8D16C20}">
      <dgm:prSet/>
      <dgm:spPr/>
      <dgm:t>
        <a:bodyPr/>
        <a:lstStyle/>
        <a:p>
          <a:endParaRPr lang="pl-PL"/>
        </a:p>
      </dgm:t>
    </dgm:pt>
    <dgm:pt modelId="{751EF95F-4A93-465A-A415-2005E06A13C1}" type="sibTrans" cxnId="{D8C5ABAC-C28C-4F10-A1F0-5909C8D16C20}">
      <dgm:prSet/>
      <dgm:spPr/>
      <dgm:t>
        <a:bodyPr/>
        <a:lstStyle/>
        <a:p>
          <a:endParaRPr lang="pl-PL"/>
        </a:p>
      </dgm:t>
    </dgm:pt>
    <dgm:pt modelId="{D1F75F58-BBC1-4ADD-9E79-CC4822E302C6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dirty="0" smtClean="0"/>
            <a:t>zgodność z obowiązującą podstawą programową</a:t>
          </a:r>
          <a:r>
            <a:rPr lang="pl-PL" sz="1600" b="1" dirty="0" smtClean="0"/>
            <a:t/>
          </a:r>
          <a:br>
            <a:rPr lang="pl-PL" sz="1600" b="1" dirty="0" smtClean="0"/>
          </a:br>
          <a:endParaRPr lang="pl-PL" sz="1600" dirty="0"/>
        </a:p>
      </dgm:t>
    </dgm:pt>
    <dgm:pt modelId="{402A6587-F16F-4F7E-BD7F-4B02EB455C18}" type="parTrans" cxnId="{325F888F-D57F-43C8-ABBC-EFFAF62798B8}">
      <dgm:prSet/>
      <dgm:spPr/>
      <dgm:t>
        <a:bodyPr/>
        <a:lstStyle/>
        <a:p>
          <a:endParaRPr lang="pl-PL"/>
        </a:p>
      </dgm:t>
    </dgm:pt>
    <dgm:pt modelId="{69E46DFD-F116-4F8A-A1DA-1BDED3D27978}" type="sibTrans" cxnId="{325F888F-D57F-43C8-ABBC-EFFAF62798B8}">
      <dgm:prSet/>
      <dgm:spPr/>
      <dgm:t>
        <a:bodyPr/>
        <a:lstStyle/>
        <a:p>
          <a:endParaRPr lang="pl-PL"/>
        </a:p>
      </dgm:t>
    </dgm:pt>
    <dgm:pt modelId="{E981A156-58C9-40E9-9E84-2C8BDCA02BAB}" type="pres">
      <dgm:prSet presAssocID="{D107C7AE-BCCE-4B4E-A12E-1B890A90FDC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2C70893-4B40-442E-8926-6DA93F38D441}" type="pres">
      <dgm:prSet presAssocID="{D70679E0-6459-4DE8-A3BE-3CA062968950}" presName="circ1" presStyleLbl="vennNode1" presStyleIdx="0" presStyleCnt="3" custScaleX="108224" custLinFactNeighborX="-316" custLinFactNeighborY="-4833"/>
      <dgm:spPr/>
      <dgm:t>
        <a:bodyPr/>
        <a:lstStyle/>
        <a:p>
          <a:endParaRPr lang="pl-PL"/>
        </a:p>
      </dgm:t>
    </dgm:pt>
    <dgm:pt modelId="{F6C2531C-2E5C-4D80-9294-F9B040905F51}" type="pres">
      <dgm:prSet presAssocID="{D70679E0-6459-4DE8-A3BE-3CA06296895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D797A1-B45E-42C7-9FDF-5CC26C2E3CC1}" type="pres">
      <dgm:prSet presAssocID="{4CBAC526-7D1B-46D7-A45E-8C9E35297DF9}" presName="circ2" presStyleLbl="vennNode1" presStyleIdx="1" presStyleCnt="3" custScaleX="91882" custScaleY="94531" custLinFactNeighborX="-6539" custLinFactNeighborY="-66"/>
      <dgm:spPr/>
      <dgm:t>
        <a:bodyPr/>
        <a:lstStyle/>
        <a:p>
          <a:endParaRPr lang="pl-PL"/>
        </a:p>
      </dgm:t>
    </dgm:pt>
    <dgm:pt modelId="{BA014E04-F2FB-4FED-B4F8-A04F9308A1BC}" type="pres">
      <dgm:prSet presAssocID="{4CBAC526-7D1B-46D7-A45E-8C9E35297DF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564FEA3-B474-44C4-972B-FED81B7B7605}" type="pres">
      <dgm:prSet presAssocID="{D1F75F58-BBC1-4ADD-9E79-CC4822E302C6}" presName="circ3" presStyleLbl="vennNode1" presStyleIdx="2" presStyleCnt="3"/>
      <dgm:spPr/>
      <dgm:t>
        <a:bodyPr/>
        <a:lstStyle/>
        <a:p>
          <a:endParaRPr lang="pl-PL"/>
        </a:p>
      </dgm:t>
    </dgm:pt>
    <dgm:pt modelId="{57FB11CE-6D75-4E47-86F9-DD553D052183}" type="pres">
      <dgm:prSet presAssocID="{D1F75F58-BBC1-4ADD-9E79-CC4822E302C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70A76085-6A20-4028-A23D-8B393FA4BFCF}" type="presOf" srcId="{4CBAC526-7D1B-46D7-A45E-8C9E35297DF9}" destId="{CAD797A1-B45E-42C7-9FDF-5CC26C2E3CC1}" srcOrd="0" destOrd="0" presId="urn:microsoft.com/office/officeart/2005/8/layout/venn1"/>
    <dgm:cxn modelId="{9F942685-1CEB-4274-9234-1E0B68CA0E70}" srcId="{D107C7AE-BCCE-4B4E-A12E-1B890A90FDCF}" destId="{D70679E0-6459-4DE8-A3BE-3CA062968950}" srcOrd="0" destOrd="0" parTransId="{738704A4-33D2-459F-BD5B-2DA542EE22F3}" sibTransId="{F3CB2257-DCF9-477B-81AD-D14363EFD47C}"/>
    <dgm:cxn modelId="{5F41FF8E-6A22-4AF3-8BF2-017AF9D68C7C}" type="presOf" srcId="{D70679E0-6459-4DE8-A3BE-3CA062968950}" destId="{F6C2531C-2E5C-4D80-9294-F9B040905F51}" srcOrd="1" destOrd="0" presId="urn:microsoft.com/office/officeart/2005/8/layout/venn1"/>
    <dgm:cxn modelId="{C0FB7790-F15D-4BD5-9AB2-4EA6B9932994}" type="presOf" srcId="{D1F75F58-BBC1-4ADD-9E79-CC4822E302C6}" destId="{8564FEA3-B474-44C4-972B-FED81B7B7605}" srcOrd="0" destOrd="0" presId="urn:microsoft.com/office/officeart/2005/8/layout/venn1"/>
    <dgm:cxn modelId="{D8C5ABAC-C28C-4F10-A1F0-5909C8D16C20}" srcId="{D107C7AE-BCCE-4B4E-A12E-1B890A90FDCF}" destId="{4CBAC526-7D1B-46D7-A45E-8C9E35297DF9}" srcOrd="1" destOrd="0" parTransId="{8FB22297-3C65-4636-BF8B-2C4E1F4DFD66}" sibTransId="{751EF95F-4A93-465A-A415-2005E06A13C1}"/>
    <dgm:cxn modelId="{003C3A96-26F6-4E43-A382-53B50FCE2081}" type="presOf" srcId="{D1F75F58-BBC1-4ADD-9E79-CC4822E302C6}" destId="{57FB11CE-6D75-4E47-86F9-DD553D052183}" srcOrd="1" destOrd="0" presId="urn:microsoft.com/office/officeart/2005/8/layout/venn1"/>
    <dgm:cxn modelId="{6BCF91A5-886B-4BCD-B6F2-E61B6DD3480D}" type="presOf" srcId="{D107C7AE-BCCE-4B4E-A12E-1B890A90FDCF}" destId="{E981A156-58C9-40E9-9E84-2C8BDCA02BAB}" srcOrd="0" destOrd="0" presId="urn:microsoft.com/office/officeart/2005/8/layout/venn1"/>
    <dgm:cxn modelId="{325F888F-D57F-43C8-ABBC-EFFAF62798B8}" srcId="{D107C7AE-BCCE-4B4E-A12E-1B890A90FDCF}" destId="{D1F75F58-BBC1-4ADD-9E79-CC4822E302C6}" srcOrd="2" destOrd="0" parTransId="{402A6587-F16F-4F7E-BD7F-4B02EB455C18}" sibTransId="{69E46DFD-F116-4F8A-A1DA-1BDED3D27978}"/>
    <dgm:cxn modelId="{597B0E39-0FD5-4FD6-9FF2-5E16F8B5BB3E}" type="presOf" srcId="{D70679E0-6459-4DE8-A3BE-3CA062968950}" destId="{32C70893-4B40-442E-8926-6DA93F38D441}" srcOrd="0" destOrd="0" presId="urn:microsoft.com/office/officeart/2005/8/layout/venn1"/>
    <dgm:cxn modelId="{21F0E88B-2FE5-4FA7-9686-CF88628A856E}" type="presOf" srcId="{4CBAC526-7D1B-46D7-A45E-8C9E35297DF9}" destId="{BA014E04-F2FB-4FED-B4F8-A04F9308A1BC}" srcOrd="1" destOrd="0" presId="urn:microsoft.com/office/officeart/2005/8/layout/venn1"/>
    <dgm:cxn modelId="{492CE73D-DA47-4F18-860C-247BA5A5579A}" type="presParOf" srcId="{E981A156-58C9-40E9-9E84-2C8BDCA02BAB}" destId="{32C70893-4B40-442E-8926-6DA93F38D441}" srcOrd="0" destOrd="0" presId="urn:microsoft.com/office/officeart/2005/8/layout/venn1"/>
    <dgm:cxn modelId="{6C5280F2-C49D-42EE-8B01-A8595120EA35}" type="presParOf" srcId="{E981A156-58C9-40E9-9E84-2C8BDCA02BAB}" destId="{F6C2531C-2E5C-4D80-9294-F9B040905F51}" srcOrd="1" destOrd="0" presId="urn:microsoft.com/office/officeart/2005/8/layout/venn1"/>
    <dgm:cxn modelId="{A376F577-5333-4F96-B197-EABC04F106D7}" type="presParOf" srcId="{E981A156-58C9-40E9-9E84-2C8BDCA02BAB}" destId="{CAD797A1-B45E-42C7-9FDF-5CC26C2E3CC1}" srcOrd="2" destOrd="0" presId="urn:microsoft.com/office/officeart/2005/8/layout/venn1"/>
    <dgm:cxn modelId="{59510E52-DB53-441C-B4C6-D204095C415B}" type="presParOf" srcId="{E981A156-58C9-40E9-9E84-2C8BDCA02BAB}" destId="{BA014E04-F2FB-4FED-B4F8-A04F9308A1BC}" srcOrd="3" destOrd="0" presId="urn:microsoft.com/office/officeart/2005/8/layout/venn1"/>
    <dgm:cxn modelId="{816EBDC7-B6C8-47F9-B2C5-F7690FFC4EAC}" type="presParOf" srcId="{E981A156-58C9-40E9-9E84-2C8BDCA02BAB}" destId="{8564FEA3-B474-44C4-972B-FED81B7B7605}" srcOrd="4" destOrd="0" presId="urn:microsoft.com/office/officeart/2005/8/layout/venn1"/>
    <dgm:cxn modelId="{846DB96F-17CE-428F-A494-3E33F4C2916D}" type="presParOf" srcId="{E981A156-58C9-40E9-9E84-2C8BDCA02BAB}" destId="{57FB11CE-6D75-4E47-86F9-DD553D052183}" srcOrd="5" destOrd="0" presId="urn:microsoft.com/office/officeart/2005/8/layout/venn1"/>
  </dgm:cxnLst>
  <dgm:bg>
    <a:solidFill>
      <a:schemeClr val="accent2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339AFC-1035-4892-BACF-2EE3546BEDC7}">
      <dsp:nvSpPr>
        <dsp:cNvPr id="0" name=""/>
        <dsp:cNvSpPr/>
      </dsp:nvSpPr>
      <dsp:spPr>
        <a:xfrm>
          <a:off x="622615" y="0"/>
          <a:ext cx="3456384" cy="3456384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F56AD-BD24-4137-BBAF-9859F491E407}">
      <dsp:nvSpPr>
        <dsp:cNvPr id="0" name=""/>
        <dsp:cNvSpPr/>
      </dsp:nvSpPr>
      <dsp:spPr>
        <a:xfrm>
          <a:off x="2350807" y="345975"/>
          <a:ext cx="2246649" cy="3510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/>
            <a:t>Ogólne założenia programu</a:t>
          </a:r>
          <a:endParaRPr lang="pl-PL" sz="800" kern="1200" dirty="0"/>
        </a:p>
      </dsp:txBody>
      <dsp:txXfrm>
        <a:off x="2350807" y="345975"/>
        <a:ext cx="2246649" cy="351039"/>
      </dsp:txXfrm>
    </dsp:sp>
    <dsp:sp modelId="{9DBE0584-FBC6-40A8-BFE9-5AD4386ABD21}">
      <dsp:nvSpPr>
        <dsp:cNvPr id="0" name=""/>
        <dsp:cNvSpPr/>
      </dsp:nvSpPr>
      <dsp:spPr>
        <a:xfrm>
          <a:off x="2350807" y="740894"/>
          <a:ext cx="2246649" cy="3510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/>
            <a:t>Cele kształcenia ogólnego</a:t>
          </a:r>
          <a:endParaRPr lang="pl-PL" sz="800" kern="1200" dirty="0"/>
        </a:p>
      </dsp:txBody>
      <dsp:txXfrm>
        <a:off x="2350807" y="740894"/>
        <a:ext cx="2246649" cy="351039"/>
      </dsp:txXfrm>
    </dsp:sp>
    <dsp:sp modelId="{2BD5515C-336E-4132-9989-278D52D9B04A}">
      <dsp:nvSpPr>
        <dsp:cNvPr id="0" name=""/>
        <dsp:cNvSpPr/>
      </dsp:nvSpPr>
      <dsp:spPr>
        <a:xfrm>
          <a:off x="2350807" y="1135813"/>
          <a:ext cx="2246649" cy="3510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/>
            <a:t>Cele ogólne kształcenia w zakresie podstaw przedsiębiorczości</a:t>
          </a:r>
          <a:endParaRPr lang="pl-PL" sz="800" kern="1200" dirty="0"/>
        </a:p>
      </dsp:txBody>
      <dsp:txXfrm>
        <a:off x="2350807" y="1135813"/>
        <a:ext cx="2246649" cy="351039"/>
      </dsp:txXfrm>
    </dsp:sp>
    <dsp:sp modelId="{68D34783-3FE9-4091-8080-7D28E33A4053}">
      <dsp:nvSpPr>
        <dsp:cNvPr id="0" name=""/>
        <dsp:cNvSpPr/>
      </dsp:nvSpPr>
      <dsp:spPr>
        <a:xfrm>
          <a:off x="2350807" y="1530732"/>
          <a:ext cx="2246649" cy="3510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/>
            <a:t>Opis założonych osiągnięć uczniów</a:t>
          </a:r>
          <a:br>
            <a:rPr lang="pl-PL" sz="800" b="1" kern="1200" dirty="0" smtClean="0"/>
          </a:br>
          <a:r>
            <a:rPr lang="pl-PL" sz="800" b="1" kern="1200" dirty="0" smtClean="0"/>
            <a:t> i treści programowe </a:t>
          </a:r>
          <a:endParaRPr lang="pl-PL" sz="800" kern="1200" dirty="0"/>
        </a:p>
      </dsp:txBody>
      <dsp:txXfrm>
        <a:off x="2350807" y="1530732"/>
        <a:ext cx="2246649" cy="351039"/>
      </dsp:txXfrm>
    </dsp:sp>
    <dsp:sp modelId="{70B5535F-DADC-45CA-9550-862AC6C1A814}">
      <dsp:nvSpPr>
        <dsp:cNvPr id="0" name=""/>
        <dsp:cNvSpPr/>
      </dsp:nvSpPr>
      <dsp:spPr>
        <a:xfrm>
          <a:off x="2350807" y="1925651"/>
          <a:ext cx="2246649" cy="3510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/>
            <a:t>Sposoby osiągania celów</a:t>
          </a:r>
          <a:endParaRPr lang="pl-PL" sz="800" kern="1200" dirty="0"/>
        </a:p>
      </dsp:txBody>
      <dsp:txXfrm>
        <a:off x="2350807" y="1925651"/>
        <a:ext cx="2246649" cy="351039"/>
      </dsp:txXfrm>
    </dsp:sp>
    <dsp:sp modelId="{2AB0C998-08EC-4335-94E7-3D61D8499FAB}">
      <dsp:nvSpPr>
        <dsp:cNvPr id="0" name=""/>
        <dsp:cNvSpPr/>
      </dsp:nvSpPr>
      <dsp:spPr>
        <a:xfrm>
          <a:off x="2350807" y="2320570"/>
          <a:ext cx="2246649" cy="3510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/>
            <a:t>Metody sprawdzania osiągnięć ucznia</a:t>
          </a:r>
          <a:endParaRPr lang="pl-PL" sz="800" kern="1200" dirty="0"/>
        </a:p>
      </dsp:txBody>
      <dsp:txXfrm>
        <a:off x="2350807" y="2320570"/>
        <a:ext cx="2246649" cy="351039"/>
      </dsp:txXfrm>
    </dsp:sp>
    <dsp:sp modelId="{D495E330-95E9-4374-B9BE-D9A95CF7EF94}">
      <dsp:nvSpPr>
        <dsp:cNvPr id="0" name=""/>
        <dsp:cNvSpPr/>
      </dsp:nvSpPr>
      <dsp:spPr>
        <a:xfrm>
          <a:off x="2350807" y="2715489"/>
          <a:ext cx="2246649" cy="3510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/>
            <a:t>Kryteria oceny </a:t>
          </a:r>
          <a:endParaRPr lang="pl-PL" sz="800" kern="1200" dirty="0"/>
        </a:p>
      </dsp:txBody>
      <dsp:txXfrm>
        <a:off x="2350807" y="2715489"/>
        <a:ext cx="2246649" cy="35103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C70893-4B40-442E-8926-6DA93F38D441}">
      <dsp:nvSpPr>
        <dsp:cNvPr id="0" name=""/>
        <dsp:cNvSpPr/>
      </dsp:nvSpPr>
      <dsp:spPr>
        <a:xfrm>
          <a:off x="1656184" y="6"/>
          <a:ext cx="2082155" cy="192393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200" b="1" kern="1200" dirty="0" smtClean="0"/>
            <a:t>Program nauczania przedsiębiorczości</a:t>
          </a:r>
          <a:br>
            <a:rPr lang="pl-PL" sz="1200" b="1" kern="1200" dirty="0" smtClean="0"/>
          </a:br>
          <a:r>
            <a:rPr lang="pl-PL" sz="1200" b="1" kern="1200" dirty="0" smtClean="0"/>
            <a:t>w </a:t>
          </a:r>
          <a:br>
            <a:rPr lang="pl-PL" sz="1200" b="1" kern="1200" dirty="0" smtClean="0"/>
          </a:br>
          <a:r>
            <a:rPr lang="pl-PL" sz="1200" b="1" kern="1200" dirty="0" smtClean="0"/>
            <a:t> LICEUM OGÓLNOKSZTAŁCĄCYM </a:t>
          </a:r>
          <a:endParaRPr lang="pl-PL" sz="1200" kern="1200" dirty="0" smtClean="0"/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(60 godzin lekcyjnych)</a:t>
          </a:r>
          <a:endParaRPr lang="pl-PL" sz="1200" b="1" kern="1200" dirty="0"/>
        </a:p>
      </dsp:txBody>
      <dsp:txXfrm>
        <a:off x="1933805" y="336694"/>
        <a:ext cx="1526913" cy="865768"/>
      </dsp:txXfrm>
    </dsp:sp>
    <dsp:sp modelId="{CAD797A1-B45E-42C7-9FDF-5CC26C2E3CC1}">
      <dsp:nvSpPr>
        <dsp:cNvPr id="0" name=""/>
        <dsp:cNvSpPr/>
      </dsp:nvSpPr>
      <dsp:spPr>
        <a:xfrm>
          <a:off x="2387881" y="1346787"/>
          <a:ext cx="1767746" cy="181871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 dirty="0"/>
        </a:p>
      </dsp:txBody>
      <dsp:txXfrm>
        <a:off x="2928517" y="1816620"/>
        <a:ext cx="1060647" cy="1000291"/>
      </dsp:txXfrm>
    </dsp:sp>
    <dsp:sp modelId="{8564FEA3-B474-44C4-972B-FED81B7B7605}">
      <dsp:nvSpPr>
        <dsp:cNvPr id="0" name=""/>
        <dsp:cNvSpPr/>
      </dsp:nvSpPr>
      <dsp:spPr>
        <a:xfrm>
          <a:off x="1047158" y="1295446"/>
          <a:ext cx="1923931" cy="1923931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600" kern="1200" dirty="0" smtClean="0"/>
            <a:t>zgodność z obowiązującą podstawą programową</a:t>
          </a:r>
          <a:r>
            <a:rPr lang="pl-PL" sz="1600" b="1" kern="1200" dirty="0" smtClean="0"/>
            <a:t/>
          </a:r>
          <a:br>
            <a:rPr lang="pl-PL" sz="1600" b="1" kern="1200" dirty="0" smtClean="0"/>
          </a:br>
          <a:endParaRPr lang="pl-PL" sz="1600" kern="1200" dirty="0"/>
        </a:p>
      </dsp:txBody>
      <dsp:txXfrm>
        <a:off x="1228328" y="1792462"/>
        <a:ext cx="1154358" cy="1058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F0B21-5310-4814-9689-E4F040AFF001}" type="datetimeFigureOut">
              <a:rPr lang="pl-PL" smtClean="0"/>
              <a:pPr/>
              <a:t>2013-08-22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7CB08-D4B7-4DEE-BE0D-044FD50FA9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F0B21-5310-4814-9689-E4F040AFF001}" type="datetimeFigureOut">
              <a:rPr lang="pl-PL" smtClean="0"/>
              <a:pPr/>
              <a:t>2013-08-22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7CB08-D4B7-4DEE-BE0D-044FD50FA9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F0B21-5310-4814-9689-E4F040AFF001}" type="datetimeFigureOut">
              <a:rPr lang="pl-PL" smtClean="0"/>
              <a:pPr/>
              <a:t>2013-08-22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7CB08-D4B7-4DEE-BE0D-044FD50FA9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F0B21-5310-4814-9689-E4F040AFF001}" type="datetimeFigureOut">
              <a:rPr lang="pl-PL" smtClean="0"/>
              <a:pPr/>
              <a:t>2013-08-22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7CB08-D4B7-4DEE-BE0D-044FD50FA9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F0B21-5310-4814-9689-E4F040AFF001}" type="datetimeFigureOut">
              <a:rPr lang="pl-PL" smtClean="0"/>
              <a:pPr/>
              <a:t>2013-08-22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7CB08-D4B7-4DEE-BE0D-044FD50FA9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F0B21-5310-4814-9689-E4F040AFF001}" type="datetimeFigureOut">
              <a:rPr lang="pl-PL" smtClean="0"/>
              <a:pPr/>
              <a:t>2013-08-22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7CB08-D4B7-4DEE-BE0D-044FD50FA9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F0B21-5310-4814-9689-E4F040AFF001}" type="datetimeFigureOut">
              <a:rPr lang="pl-PL" smtClean="0"/>
              <a:pPr/>
              <a:t>2013-08-22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7CB08-D4B7-4DEE-BE0D-044FD50FA9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F0B21-5310-4814-9689-E4F040AFF001}" type="datetimeFigureOut">
              <a:rPr lang="pl-PL" smtClean="0"/>
              <a:pPr/>
              <a:t>2013-08-22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7CB08-D4B7-4DEE-BE0D-044FD50FA9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F0B21-5310-4814-9689-E4F040AFF001}" type="datetimeFigureOut">
              <a:rPr lang="pl-PL" smtClean="0"/>
              <a:pPr/>
              <a:t>2013-08-22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7CB08-D4B7-4DEE-BE0D-044FD50FA9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F0B21-5310-4814-9689-E4F040AFF001}" type="datetimeFigureOut">
              <a:rPr lang="pl-PL" smtClean="0"/>
              <a:pPr/>
              <a:t>2013-08-22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7CB08-D4B7-4DEE-BE0D-044FD50FA9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7F0B21-5310-4814-9689-E4F040AFF001}" type="datetimeFigureOut">
              <a:rPr lang="pl-PL" smtClean="0"/>
              <a:pPr/>
              <a:t>2013-08-22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47CB08-D4B7-4DEE-BE0D-044FD50FA931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pic>
        <p:nvPicPr>
          <p:cNvPr id="7" name="Picture 3" descr="kapital_mal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796728" cy="620688"/>
          </a:xfrm>
          <a:prstGeom prst="rect">
            <a:avLst/>
          </a:prstGeom>
          <a:noFill/>
        </p:spPr>
      </p:pic>
      <p:pic>
        <p:nvPicPr>
          <p:cNvPr id="8" name="Picture 1" descr="UE+EFS_L-kolor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1375" y="0"/>
            <a:ext cx="1952625" cy="714375"/>
          </a:xfrm>
          <a:prstGeom prst="rect">
            <a:avLst/>
          </a:prstGeom>
          <a:noFill/>
        </p:spPr>
      </p:pic>
      <p:pic>
        <p:nvPicPr>
          <p:cNvPr id="9" name="Obraz 8" descr="logo i nazwa OIC-KOLOR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464432" y="6099370"/>
            <a:ext cx="4107568" cy="714005"/>
          </a:xfrm>
          <a:prstGeom prst="rect">
            <a:avLst/>
          </a:prstGeom>
        </p:spPr>
      </p:pic>
      <p:pic>
        <p:nvPicPr>
          <p:cNvPr id="10" name="Obraz 9" descr="LOGA WSEI-ok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8089538" y="6093296"/>
            <a:ext cx="586918" cy="7647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5167" y="576064"/>
            <a:ext cx="5541129" cy="5373216"/>
          </a:xfrm>
          <a:prstGeom prst="rect">
            <a:avLst/>
          </a:prstGeom>
        </p:spPr>
      </p:pic>
    </p:spTree>
  </p:cSld>
  <p:clrMapOvr>
    <a:masterClrMapping/>
  </p:clrMapOvr>
  <p:transition advTm="352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99592" y="1988840"/>
            <a:ext cx="71287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>
              <a:buFont typeface="Arial" pitchFamily="34" charset="0"/>
              <a:buChar char="•"/>
            </a:pPr>
            <a:r>
              <a:rPr lang="pl-PL" sz="2800" b="1" dirty="0" smtClean="0">
                <a:solidFill>
                  <a:srgbClr val="FF0000"/>
                </a:solidFill>
              </a:rPr>
              <a:t>Poznań</a:t>
            </a:r>
            <a:r>
              <a:rPr lang="pl-PL" sz="2800" b="1" dirty="0" smtClean="0"/>
              <a:t> - 21 – 22 wrzesień 2013</a:t>
            </a:r>
          </a:p>
          <a:p>
            <a:pPr indent="268288">
              <a:buFont typeface="Arial" pitchFamily="34" charset="0"/>
              <a:buChar char="•"/>
            </a:pPr>
            <a:r>
              <a:rPr lang="pl-PL" sz="2800" b="1" dirty="0" smtClean="0">
                <a:solidFill>
                  <a:srgbClr val="FF0000"/>
                </a:solidFill>
              </a:rPr>
              <a:t>Olsztyn</a:t>
            </a:r>
            <a:r>
              <a:rPr lang="pl-PL" sz="2800" b="1" dirty="0" smtClean="0"/>
              <a:t> – 5 – 4 październik 2013</a:t>
            </a:r>
          </a:p>
          <a:p>
            <a:pPr indent="268288">
              <a:buFont typeface="Arial" pitchFamily="34" charset="0"/>
              <a:buChar char="•"/>
            </a:pPr>
            <a:r>
              <a:rPr lang="pl-PL" sz="2800" b="1" dirty="0" smtClean="0">
                <a:solidFill>
                  <a:srgbClr val="FF0000"/>
                </a:solidFill>
              </a:rPr>
              <a:t>Lublin</a:t>
            </a:r>
            <a:r>
              <a:rPr lang="pl-PL" sz="2800" b="1" dirty="0" smtClean="0"/>
              <a:t> – 19 – 20 październik 2013</a:t>
            </a:r>
          </a:p>
          <a:p>
            <a:pPr indent="268288">
              <a:buFont typeface="Arial" pitchFamily="34" charset="0"/>
              <a:buChar char="•"/>
            </a:pPr>
            <a:r>
              <a:rPr lang="pl-PL" sz="2800" b="1" dirty="0" smtClean="0">
                <a:solidFill>
                  <a:srgbClr val="FF0000"/>
                </a:solidFill>
              </a:rPr>
              <a:t>Częstochowa</a:t>
            </a:r>
            <a:r>
              <a:rPr lang="pl-PL" sz="2800" b="1" dirty="0" smtClean="0"/>
              <a:t> – 26 – 27 październik 2013</a:t>
            </a:r>
          </a:p>
          <a:p>
            <a:endParaRPr lang="pl-PL" sz="2200" dirty="0" smtClean="0"/>
          </a:p>
          <a:p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27584" y="62068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Zapraszamy na </a:t>
            </a:r>
            <a:r>
              <a:rPr lang="pl-PL" sz="3200" b="1" u="sng" dirty="0" smtClean="0"/>
              <a:t>bezpłatne</a:t>
            </a:r>
            <a:r>
              <a:rPr lang="pl-PL" sz="3200" b="1" dirty="0" smtClean="0"/>
              <a:t> spotkania wdrożeniowe dla nauczycieli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347864" y="3789040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/>
              <a:t>Zapewniamy:</a:t>
            </a:r>
          </a:p>
          <a:p>
            <a:pPr indent="268288">
              <a:buFont typeface="Arial" pitchFamily="34" charset="0"/>
              <a:buChar char="•"/>
            </a:pPr>
            <a:r>
              <a:rPr lang="pl-PL" sz="2400" dirty="0" smtClean="0"/>
              <a:t>bogate materiały szkoleniowe</a:t>
            </a:r>
          </a:p>
          <a:p>
            <a:pPr indent="268288">
              <a:buFont typeface="Arial" pitchFamily="34" charset="0"/>
              <a:buChar char="•"/>
            </a:pPr>
            <a:r>
              <a:rPr lang="pl-PL" sz="2400" dirty="0" smtClean="0"/>
              <a:t> zakwaterowanie i wyżywienie</a:t>
            </a:r>
          </a:p>
          <a:p>
            <a:pPr indent="268288">
              <a:buFont typeface="Arial" pitchFamily="34" charset="0"/>
              <a:buChar char="•"/>
            </a:pPr>
            <a:r>
              <a:rPr lang="pl-PL" sz="2400" dirty="0" smtClean="0"/>
              <a:t> bezpłatne komplety produktów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187624" y="5445224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100 miejsc szkoleniowych !!!</a:t>
            </a:r>
            <a:endParaRPr lang="pl-PL" b="1" dirty="0"/>
          </a:p>
        </p:txBody>
      </p:sp>
    </p:spTree>
  </p:cSld>
  <p:clrMapOvr>
    <a:masterClrMapping/>
  </p:clrMapOvr>
  <p:transition advTm="12199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83568" y="1166843"/>
            <a:ext cx="784887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Produkty dostępne na stronie projektu</a:t>
            </a:r>
          </a:p>
          <a:p>
            <a:pPr marL="45720" lvl="2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45720" lvl="2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4572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600" b="1" u="sng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www.oic.lublin.pl</a:t>
            </a:r>
            <a:r>
              <a:rPr lang="pl-PL" sz="3600" b="1" u="sng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/</a:t>
            </a:r>
            <a:r>
              <a:rPr lang="pl-PL" sz="3600" b="1" u="sng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innowacyjnemetody</a:t>
            </a:r>
            <a:endParaRPr lang="pl-PL" sz="36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dirty="0" smtClean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b="1" dirty="0" smtClean="0"/>
          </a:p>
        </p:txBody>
      </p:sp>
    </p:spTree>
  </p:cSld>
  <p:clrMapOvr>
    <a:masterClrMapping/>
  </p:clrMapOvr>
  <p:transition advTm="7098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32" y="3284984"/>
            <a:ext cx="2867832" cy="278092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83568" y="1166843"/>
            <a:ext cx="78488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Dziękujemy za uwagę!</a:t>
            </a:r>
          </a:p>
          <a:p>
            <a:pPr marL="45720" lvl="2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32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4572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Zespół Projektu </a:t>
            </a:r>
          </a:p>
          <a:p>
            <a:pPr marL="45720" lvl="2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3200" b="1" u="sng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45720" lvl="2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www.oic.lublin.pl/</a:t>
            </a:r>
            <a:r>
              <a:rPr lang="pl-PL" sz="20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innowacyjnemetody</a:t>
            </a:r>
            <a:endParaRPr lang="pl-PL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45720" lvl="2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e-mail: jacek.korzeniak@oic.lublin.pl</a:t>
            </a:r>
          </a:p>
          <a:p>
            <a:pPr marL="45720" lvl="2"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tel. 081 710 46 35</a:t>
            </a:r>
          </a:p>
          <a:p>
            <a:pPr marL="45720" lvl="2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320040" indent="-32004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pl-PL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Polska Fundacja Ośrodków </a:t>
            </a:r>
          </a:p>
          <a:p>
            <a:pPr marL="320040" indent="-32004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pl-PL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Wspomagania Rozwoju Gospodarczego</a:t>
            </a:r>
          </a:p>
          <a:p>
            <a:pPr marL="320040" indent="-32004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pl-PL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"OIC Poland"</a:t>
            </a:r>
          </a:p>
          <a:p>
            <a:pPr marL="320040" indent="-32004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pl-PL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ul. Gospodarcza 26</a:t>
            </a:r>
          </a:p>
          <a:p>
            <a:pPr marL="320040" indent="-320040" algn="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pl-PL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</a:rPr>
              <a:t>20-213 Lublin</a:t>
            </a:r>
            <a:endParaRPr lang="pl-PL" sz="2000" b="1" dirty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Tm="3011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827584" y="620688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Projekt: </a:t>
            </a:r>
            <a:r>
              <a:rPr lang="pl-PL" b="1" dirty="0" smtClean="0"/>
              <a:t>Innowacyjne metody kształcenia w obrębie przedsiębiorczości </a:t>
            </a:r>
          </a:p>
          <a:p>
            <a:endParaRPr lang="pl-PL" dirty="0" smtClean="0"/>
          </a:p>
          <a:p>
            <a:r>
              <a:rPr lang="pl-PL" b="1" dirty="0" smtClean="0"/>
              <a:t>Program  Operacyjny Kapitał Ludzki</a:t>
            </a:r>
          </a:p>
          <a:p>
            <a:r>
              <a:rPr lang="pl-PL" dirty="0" smtClean="0"/>
              <a:t>Priorytet: </a:t>
            </a:r>
            <a:r>
              <a:rPr lang="pl-PL" b="1" dirty="0" smtClean="0"/>
              <a:t>III Wysoka jakość systemu oświaty,</a:t>
            </a:r>
          </a:p>
          <a:p>
            <a:r>
              <a:rPr lang="pl-PL" b="1" dirty="0" smtClean="0"/>
              <a:t>Projekty innowacyjne</a:t>
            </a:r>
          </a:p>
          <a:p>
            <a:endParaRPr lang="pl-PL" b="1" dirty="0" smtClean="0"/>
          </a:p>
          <a:p>
            <a:r>
              <a:rPr lang="pl-PL" b="1" dirty="0" smtClean="0"/>
              <a:t>Projekt współfinansowany przez Unię Europejską w ramach Europejskiego Funduszu Społecznego</a:t>
            </a:r>
          </a:p>
          <a:p>
            <a:endParaRPr lang="pl-PL" dirty="0" smtClean="0"/>
          </a:p>
          <a:p>
            <a:r>
              <a:rPr lang="pl-PL" dirty="0" smtClean="0"/>
              <a:t>Realizatorzy:</a:t>
            </a:r>
          </a:p>
          <a:p>
            <a:endParaRPr lang="pl-PL" dirty="0" smtClean="0"/>
          </a:p>
          <a:p>
            <a:r>
              <a:rPr lang="pl-PL" dirty="0" smtClean="0"/>
              <a:t>Lider</a:t>
            </a:r>
          </a:p>
          <a:p>
            <a:r>
              <a:rPr lang="pl-PL" b="1" dirty="0" smtClean="0"/>
              <a:t>Polska Fundacja Ośrodków Wspomagania Rozwoju Gospodarczego „OIC Poland”</a:t>
            </a:r>
          </a:p>
          <a:p>
            <a:r>
              <a:rPr lang="pl-PL" dirty="0" smtClean="0"/>
              <a:t>Ul. Gospodarcza 26</a:t>
            </a:r>
          </a:p>
          <a:p>
            <a:r>
              <a:rPr lang="pl-PL" dirty="0" smtClean="0"/>
              <a:t>20-213 Lublin</a:t>
            </a:r>
          </a:p>
          <a:p>
            <a:endParaRPr lang="pl-PL" dirty="0"/>
          </a:p>
          <a:p>
            <a:r>
              <a:rPr lang="pl-PL" dirty="0" smtClean="0"/>
              <a:t>Partner:</a:t>
            </a:r>
          </a:p>
          <a:p>
            <a:r>
              <a:rPr lang="pl-PL" b="1" dirty="0" smtClean="0"/>
              <a:t>Wyższa Szkoła Ekonomii i Innowacji w Lublinie</a:t>
            </a:r>
          </a:p>
          <a:p>
            <a:r>
              <a:rPr lang="pl-PL" dirty="0" smtClean="0"/>
              <a:t>Ul. Projektowa 4</a:t>
            </a:r>
          </a:p>
          <a:p>
            <a:r>
              <a:rPr lang="pl-PL" dirty="0" smtClean="0"/>
              <a:t>20-209 Lublin</a:t>
            </a:r>
            <a:endParaRPr lang="pl-PL" dirty="0"/>
          </a:p>
        </p:txBody>
      </p:sp>
    </p:spTree>
  </p:cSld>
  <p:clrMapOvr>
    <a:masterClrMapping/>
  </p:clrMapOvr>
  <p:transition advTm="435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3608" y="1196752"/>
            <a:ext cx="7200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/>
              <a:t>Produktem finalnym</a:t>
            </a:r>
            <a:r>
              <a:rPr lang="pl-PL" sz="3600" dirty="0"/>
              <a:t> </a:t>
            </a:r>
            <a:r>
              <a:rPr lang="pl-PL" sz="3600" b="1" dirty="0" smtClean="0"/>
              <a:t>projektu</a:t>
            </a:r>
          </a:p>
          <a:p>
            <a:pPr algn="ctr"/>
            <a:endParaRPr lang="pl-PL" sz="3600" dirty="0"/>
          </a:p>
          <a:p>
            <a:pPr algn="ctr"/>
            <a:r>
              <a:rPr lang="pl-PL" sz="3600" dirty="0" smtClean="0"/>
              <a:t>jest </a:t>
            </a:r>
            <a:r>
              <a:rPr lang="pl-PL" sz="3600" dirty="0"/>
              <a:t>zestaw innowacyjnych narzędzi wspomagających proces dydaktyczny w praktyce nauczania przedmiotu podstawy przedsiębiorczości w liceach </a:t>
            </a:r>
            <a:r>
              <a:rPr lang="pl-PL" sz="3600" dirty="0" smtClean="0"/>
              <a:t>ogólnokształcących</a:t>
            </a:r>
            <a:endParaRPr lang="pl-PL" sz="3600" dirty="0"/>
          </a:p>
        </p:txBody>
      </p:sp>
    </p:spTree>
  </p:cSld>
  <p:clrMapOvr>
    <a:masterClrMapping/>
  </p:clrMapOvr>
  <p:transition advTm="733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23528" y="908720"/>
            <a:ext cx="4572000" cy="529375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200" b="1" dirty="0"/>
              <a:t>Test „Edukacja – Zawód” </a:t>
            </a:r>
            <a:endParaRPr lang="pl-PL" sz="3200" b="1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elektroniczne </a:t>
            </a:r>
            <a:r>
              <a:rPr lang="pl-PL" dirty="0"/>
              <a:t>narzędzie diagnostyczne, które jest pomocne przy podejmowaniu decyzji o wyborze dalszej ścieżki kształcenia lub rozwoju zawodowego przez licealistów. Test </a:t>
            </a:r>
            <a:r>
              <a:rPr lang="pl-PL" dirty="0" smtClean="0"/>
              <a:t>„Edukacja </a:t>
            </a:r>
            <a:r>
              <a:rPr lang="pl-PL" dirty="0"/>
              <a:t>– </a:t>
            </a:r>
            <a:r>
              <a:rPr lang="pl-PL" dirty="0" smtClean="0"/>
              <a:t>Zawód” </a:t>
            </a:r>
            <a:r>
              <a:rPr lang="pl-PL" dirty="0"/>
              <a:t>bada szeroko pojęte preferencje edukacyjno-zawodowe. Może być pomocny w podejmowaniu decyzji związanych z wyborem edukacji na poziomie studiów wyższych oraz ról, jakie uczeń liceum ogólnokształcącego może pełnić w życiu zawodowym, a tym samym jego ścieżki zawodowej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b="1" dirty="0" smtClean="0"/>
              <a:t>Narzędzie komplementarne do Gry Symulacyjnej – stanowi wstęp do gry i pomoc w przypisaniu roli w grze.</a:t>
            </a:r>
            <a:endParaRPr lang="pl-PL" b="1" dirty="0"/>
          </a:p>
        </p:txBody>
      </p:sp>
      <p:pic>
        <p:nvPicPr>
          <p:cNvPr id="18434" name="Picture 2" descr="Przechwytywan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620688"/>
            <a:ext cx="3129761" cy="20882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92896"/>
            <a:ext cx="2316821" cy="19442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4" descr="wykre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2528" y="4005064"/>
            <a:ext cx="3203848" cy="1780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9984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79512" y="1392762"/>
            <a:ext cx="41044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Elementy produktu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a) Test „Edukacja – Zawód” - aplikacja on-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line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www.test.oic.lublin.pl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),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b)</a:t>
            </a:r>
            <a:r>
              <a:rPr kumimoji="0" lang="pl-PL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Test „Edukacja – Zawód” – aplikacja off-</a:t>
            </a:r>
            <a:r>
              <a:rPr kumimoji="0" lang="pl-PL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line</a:t>
            </a: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c) Poradnik Test „Edukacja – Zawód”,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d) Film instruktażowy. </a:t>
            </a:r>
            <a:endParaRPr kumimoji="0" lang="pl-PL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04664"/>
            <a:ext cx="203223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pod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1628800"/>
            <a:ext cx="1961830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az 6" descr="Bez tytuł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005064"/>
            <a:ext cx="4788024" cy="22286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advTm="716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39552" y="14847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3600" b="1" dirty="0"/>
              <a:t>Firma symulacyjna </a:t>
            </a:r>
            <a:endParaRPr lang="pl-PL" sz="3600" b="1" dirty="0" smtClean="0"/>
          </a:p>
          <a:p>
            <a:endParaRPr lang="pl-PL" dirty="0"/>
          </a:p>
          <a:p>
            <a:r>
              <a:rPr lang="pl-PL" dirty="0" smtClean="0"/>
              <a:t>symulacyjna </a:t>
            </a:r>
            <a:r>
              <a:rPr lang="pl-PL" dirty="0"/>
              <a:t>gra decyzyjna oparta na realiach funkcjonowania małych/średnich przedsiębiorstw usługowych takich jak Hotel w formie programu komputerowego. </a:t>
            </a:r>
          </a:p>
        </p:txBody>
      </p:sp>
      <p:pic>
        <p:nvPicPr>
          <p:cNvPr id="5" name="Obraz 4" descr="MC90035209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88640"/>
            <a:ext cx="2448272" cy="1917166"/>
          </a:xfrm>
          <a:prstGeom prst="rect">
            <a:avLst/>
          </a:prstGeom>
        </p:spPr>
      </p:pic>
      <p:pic>
        <p:nvPicPr>
          <p:cNvPr id="6" name="Obraz 5" descr="gr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645024"/>
            <a:ext cx="3830892" cy="2088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az 6" descr="gr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276872"/>
            <a:ext cx="2602551" cy="2232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05064"/>
            <a:ext cx="2569493" cy="2269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Tm="698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1124744"/>
            <a:ext cx="399593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Elementy produktu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: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a) Firma symulacyjna – pliki gry zgodne z arkuszem kalkulacyjnym Excel MS Office,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b) Firma symulacyjna – pliki gry zgodne z arkuszem kalkulacyjnym </a:t>
            </a:r>
            <a:r>
              <a:rPr kumimoji="0" lang="pl-PL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Open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Office,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c) Poradnik dla prowadzącego zajęcia z zakresu przedsiębiorczości z wykorzystaniem symulacyjnej gry decyzyjnej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d) skrócona instrukcja gry,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e)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prezentacja multimedialna – wprowadzenie do symulacyjnej gry decyzyjnej,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f) poradnik dla ucznia – zawierający instrukcję gry dla gracza,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g) Film instruktażowy. 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Obraz 4" descr="gra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6153" y="620688"/>
            <a:ext cx="3494246" cy="1800200"/>
          </a:xfrm>
          <a:prstGeom prst="rect">
            <a:avLst/>
          </a:prstGeom>
        </p:spPr>
      </p:pic>
      <p:pic>
        <p:nvPicPr>
          <p:cNvPr id="7" name="Obraz 6" descr="gra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78314" y="1916833"/>
            <a:ext cx="3085234" cy="1656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0558" y="3068960"/>
            <a:ext cx="2979971" cy="16561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Obraz 8" descr="gra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3861048"/>
            <a:ext cx="1897370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advTm="10218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48072" y="4046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600" dirty="0"/>
              <a:t>Program nauczania Przedsiębiorczości </a:t>
            </a:r>
            <a:endParaRPr lang="pl-PL" sz="3600" dirty="0" smtClean="0"/>
          </a:p>
          <a:p>
            <a:endParaRPr lang="pl-PL" dirty="0"/>
          </a:p>
          <a:p>
            <a:r>
              <a:rPr lang="pl-PL" dirty="0" smtClean="0"/>
              <a:t>w </a:t>
            </a:r>
            <a:r>
              <a:rPr lang="pl-PL" dirty="0"/>
              <a:t>liceum ogólnokształcącym oraz scenariusze lekcji dla nauczyciela korzystającego z opracowanego programu nauczania </a:t>
            </a:r>
          </a:p>
        </p:txBody>
      </p:sp>
      <p:graphicFrame>
        <p:nvGraphicFramePr>
          <p:cNvPr id="5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3453135"/>
              </p:ext>
            </p:extLst>
          </p:nvPr>
        </p:nvGraphicFramePr>
        <p:xfrm>
          <a:off x="4032448" y="980728"/>
          <a:ext cx="522007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1101133582"/>
              </p:ext>
            </p:extLst>
          </p:nvPr>
        </p:nvGraphicFramePr>
        <p:xfrm>
          <a:off x="539552" y="2708920"/>
          <a:ext cx="532859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advTm="700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259632" y="692696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W teście produktów wzięło udział </a:t>
            </a:r>
            <a:endParaRPr lang="pl-PL" sz="3200" b="1" dirty="0"/>
          </a:p>
        </p:txBody>
      </p:sp>
      <p:sp>
        <p:nvSpPr>
          <p:cNvPr id="3" name="pole tekstowe 2"/>
          <p:cNvSpPr txBox="1"/>
          <p:nvPr/>
        </p:nvSpPr>
        <p:spPr>
          <a:xfrm>
            <a:off x="539552" y="1556793"/>
            <a:ext cx="81369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- 136 szkół (Liceów Ogólnokształcących) z terenu całej Polski </a:t>
            </a:r>
          </a:p>
          <a:p>
            <a:r>
              <a:rPr lang="pl-PL" sz="2400" b="1" dirty="0"/>
              <a:t>- 158 nauczycieli</a:t>
            </a:r>
          </a:p>
          <a:p>
            <a:r>
              <a:rPr lang="pl-PL" sz="2400" b="1" dirty="0"/>
              <a:t>- 160 klas uczniowskich</a:t>
            </a:r>
          </a:p>
          <a:p>
            <a:r>
              <a:rPr lang="pl-PL" sz="2400" b="1" dirty="0"/>
              <a:t>- 4241 uczniów </a:t>
            </a:r>
          </a:p>
          <a:p>
            <a:r>
              <a:rPr lang="pl-PL" dirty="0" smtClean="0"/>
              <a:t>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Obraz 5" descr="DSC_00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3357301" cy="22322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az 3" descr="DSC01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4293096"/>
            <a:ext cx="3347864" cy="18831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az 4" descr="zdjecie z teczkami 1lo wyszko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988840"/>
            <a:ext cx="4226784" cy="2806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advTm="702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445</Words>
  <Application>Microsoft Office PowerPoint</Application>
  <PresentationFormat>Pokaz na ekranie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jkorzeniak</dc:creator>
  <cp:lastModifiedBy>jkorzeniak</cp:lastModifiedBy>
  <cp:revision>73</cp:revision>
  <dcterms:created xsi:type="dcterms:W3CDTF">2013-08-05T09:57:04Z</dcterms:created>
  <dcterms:modified xsi:type="dcterms:W3CDTF">2013-08-22T11:18:14Z</dcterms:modified>
</cp:coreProperties>
</file>