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8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charts/chart25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theme/themeOverride3.xml" ContentType="application/vnd.openxmlformats-officedocument.themeOverride+xml"/>
  <Override PartName="/ppt/charts/chart26.xml" ContentType="application/vnd.openxmlformats-officedocument.drawingml.char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335" r:id="rId2"/>
    <p:sldId id="336" r:id="rId3"/>
    <p:sldId id="277" r:id="rId4"/>
    <p:sldId id="260" r:id="rId5"/>
    <p:sldId id="261" r:id="rId6"/>
    <p:sldId id="262" r:id="rId7"/>
    <p:sldId id="267" r:id="rId8"/>
    <p:sldId id="269" r:id="rId9"/>
    <p:sldId id="337" r:id="rId10"/>
    <p:sldId id="338" r:id="rId11"/>
    <p:sldId id="339" r:id="rId12"/>
    <p:sldId id="340" r:id="rId13"/>
    <p:sldId id="341" r:id="rId14"/>
    <p:sldId id="342" r:id="rId15"/>
    <p:sldId id="263" r:id="rId16"/>
    <p:sldId id="271" r:id="rId17"/>
    <p:sldId id="264" r:id="rId18"/>
    <p:sldId id="272" r:id="rId19"/>
    <p:sldId id="275" r:id="rId20"/>
    <p:sldId id="276" r:id="rId21"/>
    <p:sldId id="317" r:id="rId22"/>
    <p:sldId id="318" r:id="rId23"/>
    <p:sldId id="319" r:id="rId24"/>
    <p:sldId id="320" r:id="rId25"/>
    <p:sldId id="321" r:id="rId26"/>
    <p:sldId id="322" r:id="rId27"/>
    <p:sldId id="323" r:id="rId28"/>
    <p:sldId id="324" r:id="rId29"/>
    <p:sldId id="325" r:id="rId30"/>
    <p:sldId id="326" r:id="rId31"/>
    <p:sldId id="327" r:id="rId32"/>
    <p:sldId id="328" r:id="rId33"/>
    <p:sldId id="329" r:id="rId34"/>
    <p:sldId id="281" r:id="rId35"/>
    <p:sldId id="288" r:id="rId36"/>
    <p:sldId id="289" r:id="rId37"/>
    <p:sldId id="290" r:id="rId38"/>
    <p:sldId id="307" r:id="rId39"/>
    <p:sldId id="311" r:id="rId40"/>
    <p:sldId id="332" r:id="rId41"/>
    <p:sldId id="333" r:id="rId42"/>
    <p:sldId id="331" r:id="rId4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054" autoAdjust="0"/>
  </p:normalViewPr>
  <p:slideViewPr>
    <p:cSldViewPr>
      <p:cViewPr varScale="1">
        <p:scale>
          <a:sx n="72" d="100"/>
          <a:sy n="72" d="100"/>
        </p:scale>
        <p:origin x="-109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rzysztof\Desktop\powiaty%20alfabetycznie%20(Automatycznie%20zapisany)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zysztof\Desktop\Powiaty%20%20wykresy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rzysztof\Desktop\powiaty%20alfabetycznie%20(Automatycznie%20zapisany).xlsx" TargetMode="External"/><Relationship Id="rId1" Type="http://schemas.openxmlformats.org/officeDocument/2006/relationships/themeOverride" Target="../theme/themeOverride5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rzysztof\Desktop\powiaty%20alfabetycznie%20(Automatycznie%20zapisany).xlsx" TargetMode="External"/><Relationship Id="rId1" Type="http://schemas.openxmlformats.org/officeDocument/2006/relationships/themeOverride" Target="../theme/themeOverride6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rzysztof\Desktop\powiaty%20alfabetycznie%20(Automatycznie%20zapisany).xlsx" TargetMode="External"/><Relationship Id="rId1" Type="http://schemas.openxmlformats.org/officeDocument/2006/relationships/themeOverride" Target="../theme/themeOverride7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rzysztof\Desktop\powiaty%20alfabetycznie%20(Automatycznie%20zapisany).xlsx" TargetMode="External"/><Relationship Id="rId1" Type="http://schemas.openxmlformats.org/officeDocument/2006/relationships/themeOverride" Target="../theme/themeOverride8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zysztof\Desktop\Powiat%20nakielski%20wykresy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zysztof\Desktop\Powiat%20nakielski%20wykresy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zysztof\Desktop\Powiat%20nakielski%20wykresy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zysztof\Desktop\Powiat%20nakielski%20wykresy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zysztof\Desktop\Powiat%20nakielski%20wykresy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rzysztof\Desktop\powiaty%20alfabetycznie%20(Automatycznie%20zapisany).xlsx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zysztof\Desktop\Powiat%20nakielski%20wykresy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zysztof\Desktop\Powiat%20nakielski%20wykresy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zysztof\Desktop\Powiat%20nakielski%20wykresy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zysztof\Desktop\Powiat%20nakielski%20wykresy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zysztof\Desktop\Powiat%20nakielski%20wykresy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zysztof\Desktop\EWD%20powiaty%20liczbowo1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zysztof\Desktop\EWD%20powiaty%20liczbowo1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zysztof\Desktop\Powiaty%20%20wykresy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zysztof\Desktop\Powiaty%20%20wykresy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rzysztof\Desktop\powiaty%20alfabetycznie%20(Automatycznie%20zapisany)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rzysztof\Desktop\powiaty%20alfabetycznie%20(Automatycznie%20zapisany)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zysztof\Desktop\Powiaty%20%20wykresy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zysztof\Desktop\Powiaty%20%20wykresy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zysztof\Desktop\Powiaty%20%20wykresy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zysztof\Desktop\Powiaty%20%20wykresy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zysztof\Desktop\Powiaty%20%20wykres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Arkusz1!$C$133</c:f>
              <c:strCache>
                <c:ptCount val="1"/>
              </c:strCache>
            </c:strRef>
          </c:tx>
          <c:dPt>
            <c:idx val="10"/>
            <c:spPr>
              <a:solidFill>
                <a:srgbClr val="C00000"/>
              </a:solidFill>
            </c:spPr>
          </c:dPt>
          <c:dLbls>
            <c:spPr>
              <a:solidFill>
                <a:prstClr val="white"/>
              </a:solidFill>
            </c:spPr>
            <c:txPr>
              <a:bodyPr/>
              <a:lstStyle/>
              <a:p>
                <a:pPr>
                  <a:defRPr sz="1200" baseline="0"/>
                </a:pPr>
                <a:endParaRPr lang="pl-PL"/>
              </a:p>
            </c:txPr>
            <c:showVal val="1"/>
          </c:dLbls>
          <c:cat>
            <c:strRef>
              <c:f>Arkusz1!$B$134:$B$149</c:f>
              <c:strCache>
                <c:ptCount val="16"/>
                <c:pt idx="0">
                  <c:v>mazowieckie</c:v>
                </c:pt>
                <c:pt idx="1">
                  <c:v>podkarpackie</c:v>
                </c:pt>
                <c:pt idx="2">
                  <c:v>małopolskie</c:v>
                </c:pt>
                <c:pt idx="3">
                  <c:v>lubelskie</c:v>
                </c:pt>
                <c:pt idx="4">
                  <c:v>śląskie</c:v>
                </c:pt>
                <c:pt idx="5">
                  <c:v>świętokrzyskie</c:v>
                </c:pt>
                <c:pt idx="6">
                  <c:v>łódzkie</c:v>
                </c:pt>
                <c:pt idx="7">
                  <c:v>podlaskie</c:v>
                </c:pt>
                <c:pt idx="8">
                  <c:v>dolnośląskie</c:v>
                </c:pt>
                <c:pt idx="9">
                  <c:v>opolskie</c:v>
                </c:pt>
                <c:pt idx="10">
                  <c:v>kujawsko-pomorskie</c:v>
                </c:pt>
                <c:pt idx="11">
                  <c:v>warmińsko-mazurskie</c:v>
                </c:pt>
                <c:pt idx="12">
                  <c:v>lubuskie</c:v>
                </c:pt>
                <c:pt idx="13">
                  <c:v>zachodniopomorskie</c:v>
                </c:pt>
                <c:pt idx="14">
                  <c:v>wielkopolskie</c:v>
                </c:pt>
                <c:pt idx="15">
                  <c:v>pomorskie</c:v>
                </c:pt>
              </c:strCache>
            </c:strRef>
          </c:cat>
          <c:val>
            <c:numRef>
              <c:f>Arkusz1!$C$134:$C$149</c:f>
              <c:numCache>
                <c:formatCode>General</c:formatCode>
                <c:ptCount val="16"/>
                <c:pt idx="0">
                  <c:v>27.330000000000005</c:v>
                </c:pt>
                <c:pt idx="1">
                  <c:v>26.99</c:v>
                </c:pt>
                <c:pt idx="2">
                  <c:v>26.7</c:v>
                </c:pt>
                <c:pt idx="3">
                  <c:v>26.38</c:v>
                </c:pt>
                <c:pt idx="4">
                  <c:v>25.41</c:v>
                </c:pt>
                <c:pt idx="5">
                  <c:v>25.29</c:v>
                </c:pt>
                <c:pt idx="6">
                  <c:v>25.16</c:v>
                </c:pt>
                <c:pt idx="7">
                  <c:v>24.9</c:v>
                </c:pt>
                <c:pt idx="8">
                  <c:v>24.7</c:v>
                </c:pt>
                <c:pt idx="9">
                  <c:v>24.6</c:v>
                </c:pt>
                <c:pt idx="10">
                  <c:v>24.259999999999987</c:v>
                </c:pt>
                <c:pt idx="11">
                  <c:v>23.8</c:v>
                </c:pt>
                <c:pt idx="12">
                  <c:v>23.759999999999987</c:v>
                </c:pt>
                <c:pt idx="13">
                  <c:v>23.71</c:v>
                </c:pt>
                <c:pt idx="14">
                  <c:v>23.69</c:v>
                </c:pt>
                <c:pt idx="15">
                  <c:v>23.419999999999987</c:v>
                </c:pt>
              </c:numCache>
            </c:numRef>
          </c:val>
        </c:ser>
        <c:axId val="29205632"/>
        <c:axId val="29207168"/>
      </c:barChart>
      <c:catAx>
        <c:axId val="29205632"/>
        <c:scaling>
          <c:orientation val="minMax"/>
        </c:scaling>
        <c:axPos val="b"/>
        <c:tickLblPos val="nextTo"/>
        <c:crossAx val="29207168"/>
        <c:crosses val="autoZero"/>
        <c:auto val="1"/>
        <c:lblAlgn val="ctr"/>
        <c:lblOffset val="100"/>
      </c:catAx>
      <c:valAx>
        <c:axId val="29207168"/>
        <c:scaling>
          <c:orientation val="minMax"/>
        </c:scaling>
        <c:axPos val="l"/>
        <c:majorGridlines/>
        <c:numFmt formatCode="General" sourceLinked="1"/>
        <c:tickLblPos val="nextTo"/>
        <c:crossAx val="29205632"/>
        <c:crosses val="autoZero"/>
        <c:crossBetween val="between"/>
      </c:valAx>
    </c:plotArea>
    <c:plotVisOnly val="1"/>
  </c:chart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8.9483321627050152E-2"/>
          <c:y val="5.1400554097404488E-2"/>
          <c:w val="0.90837603046098114"/>
          <c:h val="0.52358449985418487"/>
        </c:manualLayout>
      </c:layout>
      <c:barChart>
        <c:barDir val="col"/>
        <c:grouping val="clustered"/>
        <c:ser>
          <c:idx val="0"/>
          <c:order val="0"/>
          <c:dPt>
            <c:idx val="13"/>
            <c:spPr>
              <a:solidFill>
                <a:srgbClr val="FF0000"/>
              </a:solidFill>
            </c:spPr>
          </c:dPt>
          <c:dLbls>
            <c:spPr>
              <a:solidFill>
                <a:srgbClr val="FFC000"/>
              </a:solidFill>
            </c:spPr>
            <c:showVal val="1"/>
          </c:dLbls>
          <c:cat>
            <c:strRef>
              <c:f>Arkusz1!$C$450:$C$465</c:f>
              <c:strCache>
                <c:ptCount val="16"/>
                <c:pt idx="0">
                  <c:v>małopolskie</c:v>
                </c:pt>
                <c:pt idx="1">
                  <c:v>mazowieckie</c:v>
                </c:pt>
                <c:pt idx="2">
                  <c:v>podlaskie</c:v>
                </c:pt>
                <c:pt idx="3">
                  <c:v>podkarpackie</c:v>
                </c:pt>
                <c:pt idx="4">
                  <c:v>wielkopolskie</c:v>
                </c:pt>
                <c:pt idx="5">
                  <c:v>lubelskie</c:v>
                </c:pt>
                <c:pt idx="6">
                  <c:v>łódzkie</c:v>
                </c:pt>
                <c:pt idx="7">
                  <c:v>lubuskie</c:v>
                </c:pt>
                <c:pt idx="8">
                  <c:v>pomorskie</c:v>
                </c:pt>
                <c:pt idx="9">
                  <c:v>śląskie</c:v>
                </c:pt>
                <c:pt idx="10">
                  <c:v>świętokrzyskie</c:v>
                </c:pt>
                <c:pt idx="11">
                  <c:v>opolskie</c:v>
                </c:pt>
                <c:pt idx="12">
                  <c:v>dolnośląskie</c:v>
                </c:pt>
                <c:pt idx="13">
                  <c:v>kujawsko-pomorskie</c:v>
                </c:pt>
                <c:pt idx="14">
                  <c:v>zachodniopomorskie</c:v>
                </c:pt>
                <c:pt idx="15">
                  <c:v>warmińsko-mazurskie</c:v>
                </c:pt>
              </c:strCache>
            </c:strRef>
          </c:cat>
          <c:val>
            <c:numRef>
              <c:f>Arkusz1!$D$450:$D$465</c:f>
              <c:numCache>
                <c:formatCode>General</c:formatCode>
                <c:ptCount val="16"/>
                <c:pt idx="0">
                  <c:v>3</c:v>
                </c:pt>
                <c:pt idx="1">
                  <c:v>2.96</c:v>
                </c:pt>
                <c:pt idx="2">
                  <c:v>2.88</c:v>
                </c:pt>
                <c:pt idx="3">
                  <c:v>2.86</c:v>
                </c:pt>
                <c:pt idx="4">
                  <c:v>2.7800000000000002</c:v>
                </c:pt>
                <c:pt idx="5">
                  <c:v>2.74</c:v>
                </c:pt>
                <c:pt idx="6">
                  <c:v>2.73</c:v>
                </c:pt>
                <c:pt idx="7">
                  <c:v>2.7</c:v>
                </c:pt>
                <c:pt idx="8">
                  <c:v>2.7</c:v>
                </c:pt>
                <c:pt idx="9">
                  <c:v>2.67</c:v>
                </c:pt>
                <c:pt idx="10">
                  <c:v>2.67</c:v>
                </c:pt>
                <c:pt idx="11">
                  <c:v>2.64</c:v>
                </c:pt>
                <c:pt idx="12">
                  <c:v>2.62</c:v>
                </c:pt>
                <c:pt idx="13">
                  <c:v>2.6</c:v>
                </c:pt>
                <c:pt idx="14">
                  <c:v>2.56</c:v>
                </c:pt>
                <c:pt idx="15">
                  <c:v>2.54</c:v>
                </c:pt>
              </c:numCache>
            </c:numRef>
          </c:val>
        </c:ser>
        <c:axId val="33453568"/>
        <c:axId val="33455104"/>
      </c:barChart>
      <c:catAx>
        <c:axId val="33453568"/>
        <c:scaling>
          <c:orientation val="minMax"/>
        </c:scaling>
        <c:axPos val="b"/>
        <c:tickLblPos val="nextTo"/>
        <c:crossAx val="33455104"/>
        <c:crosses val="autoZero"/>
        <c:auto val="1"/>
        <c:lblAlgn val="ctr"/>
        <c:lblOffset val="100"/>
      </c:catAx>
      <c:valAx>
        <c:axId val="33455104"/>
        <c:scaling>
          <c:orientation val="minMax"/>
        </c:scaling>
        <c:axPos val="l"/>
        <c:majorGridlines/>
        <c:numFmt formatCode="General" sourceLinked="1"/>
        <c:tickLblPos val="nextTo"/>
        <c:crossAx val="33453568"/>
        <c:crosses val="autoZero"/>
        <c:crossBetween val="between"/>
      </c:valAx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Arkusz1!$C$231</c:f>
              <c:strCache>
                <c:ptCount val="1"/>
              </c:strCache>
            </c:strRef>
          </c:tx>
          <c:spPr>
            <a:solidFill>
              <a:srgbClr val="0070C0"/>
            </a:solidFill>
          </c:spPr>
          <c:dPt>
            <c:idx val="18"/>
            <c:spPr>
              <a:solidFill>
                <a:srgbClr val="FF0000"/>
              </a:solidFill>
            </c:spPr>
          </c:dPt>
          <c:dLbls>
            <c:spPr>
              <a:solidFill>
                <a:prstClr val="white"/>
              </a:solidFill>
            </c:spPr>
            <c:txPr>
              <a:bodyPr/>
              <a:lstStyle/>
              <a:p>
                <a:pPr>
                  <a:defRPr sz="1000"/>
                </a:pPr>
                <a:endParaRPr lang="pl-PL"/>
              </a:p>
            </c:txPr>
            <c:showVal val="1"/>
          </c:dLbls>
          <c:cat>
            <c:strRef>
              <c:f>Arkusz1!$B$232:$B$254</c:f>
              <c:strCache>
                <c:ptCount val="23"/>
                <c:pt idx="0">
                  <c:v>radziejowski</c:v>
                </c:pt>
                <c:pt idx="1">
                  <c:v>aleksandrowski</c:v>
                </c:pt>
                <c:pt idx="2">
                  <c:v>Toruń</c:v>
                </c:pt>
                <c:pt idx="3">
                  <c:v>Bydgoszcz</c:v>
                </c:pt>
                <c:pt idx="4">
                  <c:v>włocławski</c:v>
                </c:pt>
                <c:pt idx="5">
                  <c:v>rypiński</c:v>
                </c:pt>
                <c:pt idx="6">
                  <c:v>brodnicki</c:v>
                </c:pt>
                <c:pt idx="7">
                  <c:v>Grudziądz</c:v>
                </c:pt>
                <c:pt idx="8">
                  <c:v>golubsko-dobrzyński</c:v>
                </c:pt>
                <c:pt idx="9">
                  <c:v>Włocławek</c:v>
                </c:pt>
                <c:pt idx="10">
                  <c:v>grudziądzki</c:v>
                </c:pt>
                <c:pt idx="11">
                  <c:v>inowrocławski</c:v>
                </c:pt>
                <c:pt idx="12">
                  <c:v>bydgoski</c:v>
                </c:pt>
                <c:pt idx="13">
                  <c:v>toruński</c:v>
                </c:pt>
                <c:pt idx="14">
                  <c:v>żniński</c:v>
                </c:pt>
                <c:pt idx="15">
                  <c:v>chełmiński</c:v>
                </c:pt>
                <c:pt idx="16">
                  <c:v>nakielski</c:v>
                </c:pt>
                <c:pt idx="17">
                  <c:v>mogileński</c:v>
                </c:pt>
                <c:pt idx="18">
                  <c:v>świecki</c:v>
                </c:pt>
                <c:pt idx="19">
                  <c:v>lipnowski</c:v>
                </c:pt>
                <c:pt idx="20">
                  <c:v>tucholski</c:v>
                </c:pt>
                <c:pt idx="21">
                  <c:v>sępoleński</c:v>
                </c:pt>
                <c:pt idx="22">
                  <c:v>wąbrzeski</c:v>
                </c:pt>
              </c:strCache>
            </c:strRef>
          </c:cat>
          <c:val>
            <c:numRef>
              <c:f>Arkusz1!$C$232:$C$254</c:f>
              <c:numCache>
                <c:formatCode>General</c:formatCode>
                <c:ptCount val="23"/>
                <c:pt idx="0">
                  <c:v>26.66</c:v>
                </c:pt>
                <c:pt idx="1">
                  <c:v>26.419999999999987</c:v>
                </c:pt>
                <c:pt idx="2">
                  <c:v>26.279999999999987</c:v>
                </c:pt>
                <c:pt idx="3">
                  <c:v>26.18</c:v>
                </c:pt>
                <c:pt idx="4">
                  <c:v>25.01</c:v>
                </c:pt>
                <c:pt idx="5">
                  <c:v>24.72</c:v>
                </c:pt>
                <c:pt idx="6">
                  <c:v>24.650000000000031</c:v>
                </c:pt>
                <c:pt idx="7">
                  <c:v>24.459999999999987</c:v>
                </c:pt>
                <c:pt idx="8">
                  <c:v>24.36</c:v>
                </c:pt>
                <c:pt idx="9">
                  <c:v>24.2</c:v>
                </c:pt>
                <c:pt idx="10">
                  <c:v>24.07</c:v>
                </c:pt>
                <c:pt idx="11">
                  <c:v>24.02</c:v>
                </c:pt>
                <c:pt idx="12">
                  <c:v>23.68</c:v>
                </c:pt>
                <c:pt idx="13">
                  <c:v>23.330000000000005</c:v>
                </c:pt>
                <c:pt idx="14">
                  <c:v>23.1</c:v>
                </c:pt>
                <c:pt idx="15">
                  <c:v>23.09</c:v>
                </c:pt>
                <c:pt idx="16">
                  <c:v>23.04</c:v>
                </c:pt>
                <c:pt idx="17">
                  <c:v>22.99</c:v>
                </c:pt>
                <c:pt idx="18">
                  <c:v>22.3</c:v>
                </c:pt>
                <c:pt idx="19">
                  <c:v>21.97</c:v>
                </c:pt>
                <c:pt idx="20">
                  <c:v>21.56</c:v>
                </c:pt>
                <c:pt idx="21">
                  <c:v>21.41</c:v>
                </c:pt>
                <c:pt idx="22">
                  <c:v>20.59</c:v>
                </c:pt>
              </c:numCache>
            </c:numRef>
          </c:val>
        </c:ser>
        <c:axId val="33518336"/>
        <c:axId val="33519872"/>
      </c:barChart>
      <c:catAx>
        <c:axId val="33518336"/>
        <c:scaling>
          <c:orientation val="minMax"/>
        </c:scaling>
        <c:axPos val="b"/>
        <c:tickLblPos val="nextTo"/>
        <c:crossAx val="33519872"/>
        <c:crosses val="autoZero"/>
        <c:auto val="1"/>
        <c:lblAlgn val="ctr"/>
        <c:lblOffset val="100"/>
      </c:catAx>
      <c:valAx>
        <c:axId val="33519872"/>
        <c:scaling>
          <c:orientation val="minMax"/>
        </c:scaling>
        <c:axPos val="l"/>
        <c:majorGridlines/>
        <c:numFmt formatCode="General" sourceLinked="1"/>
        <c:tickLblPos val="nextTo"/>
        <c:crossAx val="33518336"/>
        <c:crosses val="autoZero"/>
        <c:crossBetween val="between"/>
      </c:valAx>
    </c:plotArea>
    <c:plotVisOnly val="1"/>
  </c:chart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Arkusz1!$C$259</c:f>
              <c:strCache>
                <c:ptCount val="1"/>
              </c:strCache>
            </c:strRef>
          </c:tx>
          <c:spPr>
            <a:solidFill>
              <a:srgbClr val="0070C0"/>
            </a:solidFill>
          </c:spPr>
          <c:dPt>
            <c:idx val="11"/>
            <c:spPr>
              <a:solidFill>
                <a:srgbClr val="FF0000"/>
              </a:solidFill>
            </c:spPr>
          </c:dPt>
          <c:dLbls>
            <c:spPr>
              <a:solidFill>
                <a:prstClr val="white"/>
              </a:solidFill>
            </c:spPr>
            <c:showVal val="1"/>
          </c:dLbls>
          <c:cat>
            <c:strRef>
              <c:f>Arkusz1!$B$260:$B$282</c:f>
              <c:strCache>
                <c:ptCount val="23"/>
                <c:pt idx="0">
                  <c:v>Toruń</c:v>
                </c:pt>
                <c:pt idx="1">
                  <c:v>Bydgoszcz</c:v>
                </c:pt>
                <c:pt idx="2">
                  <c:v>radziejowski</c:v>
                </c:pt>
                <c:pt idx="3">
                  <c:v>aleksandrowski</c:v>
                </c:pt>
                <c:pt idx="4">
                  <c:v>brodnicki</c:v>
                </c:pt>
                <c:pt idx="5">
                  <c:v>rypiński</c:v>
                </c:pt>
                <c:pt idx="6">
                  <c:v>inowrocławski</c:v>
                </c:pt>
                <c:pt idx="7">
                  <c:v>Włocławek</c:v>
                </c:pt>
                <c:pt idx="8">
                  <c:v>mogileński</c:v>
                </c:pt>
                <c:pt idx="9">
                  <c:v>bydgoski</c:v>
                </c:pt>
                <c:pt idx="10">
                  <c:v>tucholski</c:v>
                </c:pt>
                <c:pt idx="11">
                  <c:v>świecki</c:v>
                </c:pt>
                <c:pt idx="12">
                  <c:v>chełmiński</c:v>
                </c:pt>
                <c:pt idx="13">
                  <c:v>golubsko-dobrzyński</c:v>
                </c:pt>
                <c:pt idx="14">
                  <c:v>grudziądzki</c:v>
                </c:pt>
                <c:pt idx="15">
                  <c:v>Grudziądz</c:v>
                </c:pt>
                <c:pt idx="16">
                  <c:v>sępoleński</c:v>
                </c:pt>
                <c:pt idx="17">
                  <c:v>wąbrzeski</c:v>
                </c:pt>
                <c:pt idx="18">
                  <c:v>toruński</c:v>
                </c:pt>
                <c:pt idx="19">
                  <c:v>nakielski</c:v>
                </c:pt>
                <c:pt idx="20">
                  <c:v>włocławski</c:v>
                </c:pt>
                <c:pt idx="21">
                  <c:v>Ŝniński</c:v>
                </c:pt>
                <c:pt idx="22">
                  <c:v>lipnowski</c:v>
                </c:pt>
              </c:strCache>
            </c:strRef>
          </c:cat>
          <c:val>
            <c:numRef>
              <c:f>Arkusz1!$C$260:$C$282</c:f>
              <c:numCache>
                <c:formatCode>General</c:formatCode>
                <c:ptCount val="23"/>
                <c:pt idx="0">
                  <c:v>24.779999999999987</c:v>
                </c:pt>
                <c:pt idx="1">
                  <c:v>24.49</c:v>
                </c:pt>
                <c:pt idx="2">
                  <c:v>24.21</c:v>
                </c:pt>
                <c:pt idx="3">
                  <c:v>23.6</c:v>
                </c:pt>
                <c:pt idx="4">
                  <c:v>23.14</c:v>
                </c:pt>
                <c:pt idx="5">
                  <c:v>22.8</c:v>
                </c:pt>
                <c:pt idx="6">
                  <c:v>22.66</c:v>
                </c:pt>
                <c:pt idx="7">
                  <c:v>22.47</c:v>
                </c:pt>
                <c:pt idx="8">
                  <c:v>22.330000000000005</c:v>
                </c:pt>
                <c:pt idx="9">
                  <c:v>22.25</c:v>
                </c:pt>
                <c:pt idx="10">
                  <c:v>21.939999999999987</c:v>
                </c:pt>
                <c:pt idx="11">
                  <c:v>21.919999999999987</c:v>
                </c:pt>
                <c:pt idx="12">
                  <c:v>21.88</c:v>
                </c:pt>
                <c:pt idx="13">
                  <c:v>21.88</c:v>
                </c:pt>
                <c:pt idx="14">
                  <c:v>21.82</c:v>
                </c:pt>
                <c:pt idx="15">
                  <c:v>21.82</c:v>
                </c:pt>
                <c:pt idx="16">
                  <c:v>21.54</c:v>
                </c:pt>
                <c:pt idx="17">
                  <c:v>21.54</c:v>
                </c:pt>
                <c:pt idx="18">
                  <c:v>21.4</c:v>
                </c:pt>
                <c:pt idx="19">
                  <c:v>21.330000000000005</c:v>
                </c:pt>
                <c:pt idx="20">
                  <c:v>21.3</c:v>
                </c:pt>
                <c:pt idx="21">
                  <c:v>21.23</c:v>
                </c:pt>
                <c:pt idx="22">
                  <c:v>20.43</c:v>
                </c:pt>
              </c:numCache>
            </c:numRef>
          </c:val>
        </c:ser>
        <c:axId val="34961280"/>
        <c:axId val="34962816"/>
      </c:barChart>
      <c:catAx>
        <c:axId val="34961280"/>
        <c:scaling>
          <c:orientation val="minMax"/>
        </c:scaling>
        <c:axPos val="b"/>
        <c:tickLblPos val="nextTo"/>
        <c:crossAx val="34962816"/>
        <c:crosses val="autoZero"/>
        <c:auto val="1"/>
        <c:lblAlgn val="ctr"/>
        <c:lblOffset val="100"/>
      </c:catAx>
      <c:valAx>
        <c:axId val="34962816"/>
        <c:scaling>
          <c:orientation val="minMax"/>
        </c:scaling>
        <c:axPos val="l"/>
        <c:majorGridlines/>
        <c:numFmt formatCode="General" sourceLinked="1"/>
        <c:tickLblPos val="nextTo"/>
        <c:crossAx val="34961280"/>
        <c:crosses val="autoZero"/>
        <c:crossBetween val="between"/>
      </c:valAx>
    </c:plotArea>
    <c:plotVisOnly val="1"/>
  </c:chart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Arkusz1!$C$288</c:f>
              <c:strCache>
                <c:ptCount val="1"/>
              </c:strCache>
            </c:strRef>
          </c:tx>
          <c:spPr>
            <a:solidFill>
              <a:srgbClr val="0070C0"/>
            </a:solidFill>
          </c:spPr>
          <c:dPt>
            <c:idx val="16"/>
            <c:spPr>
              <a:solidFill>
                <a:srgbClr val="FF0000"/>
              </a:solidFill>
            </c:spPr>
          </c:dPt>
          <c:dLbls>
            <c:spPr>
              <a:solidFill>
                <a:prstClr val="white"/>
              </a:solidFill>
            </c:spPr>
            <c:showVal val="1"/>
          </c:dLbls>
          <c:cat>
            <c:strRef>
              <c:f>Arkusz1!$B$289:$B$311</c:f>
              <c:strCache>
                <c:ptCount val="23"/>
                <c:pt idx="0">
                  <c:v>Toruń</c:v>
                </c:pt>
                <c:pt idx="1">
                  <c:v>Bydgoszcz</c:v>
                </c:pt>
                <c:pt idx="2">
                  <c:v>Włocławek</c:v>
                </c:pt>
                <c:pt idx="3">
                  <c:v>rypiński</c:v>
                </c:pt>
                <c:pt idx="4">
                  <c:v>radziejowski</c:v>
                </c:pt>
                <c:pt idx="5">
                  <c:v>Grudziądz</c:v>
                </c:pt>
                <c:pt idx="6">
                  <c:v>bydgoski</c:v>
                </c:pt>
                <c:pt idx="7">
                  <c:v>inowrocławski</c:v>
                </c:pt>
                <c:pt idx="8">
                  <c:v>brodnicki</c:v>
                </c:pt>
                <c:pt idx="9">
                  <c:v>sępoleński</c:v>
                </c:pt>
                <c:pt idx="10">
                  <c:v>tucholski</c:v>
                </c:pt>
                <c:pt idx="11">
                  <c:v>aleksandrowski</c:v>
                </c:pt>
                <c:pt idx="12">
                  <c:v>mogileński</c:v>
                </c:pt>
                <c:pt idx="13">
                  <c:v>golubsko-dobrzyński</c:v>
                </c:pt>
                <c:pt idx="14">
                  <c:v>nakielski</c:v>
                </c:pt>
                <c:pt idx="15">
                  <c:v>chełmiński</c:v>
                </c:pt>
                <c:pt idx="16">
                  <c:v>świecki</c:v>
                </c:pt>
                <c:pt idx="17">
                  <c:v>żniński</c:v>
                </c:pt>
                <c:pt idx="18">
                  <c:v>włocławski</c:v>
                </c:pt>
                <c:pt idx="19">
                  <c:v>wąbrzeski</c:v>
                </c:pt>
                <c:pt idx="20">
                  <c:v>toruński</c:v>
                </c:pt>
                <c:pt idx="21">
                  <c:v>grudziądzki</c:v>
                </c:pt>
                <c:pt idx="22">
                  <c:v>lipnowski</c:v>
                </c:pt>
              </c:strCache>
            </c:strRef>
          </c:cat>
          <c:val>
            <c:numRef>
              <c:f>Arkusz1!$C$289:$C$311</c:f>
              <c:numCache>
                <c:formatCode>General</c:formatCode>
                <c:ptCount val="23"/>
                <c:pt idx="0">
                  <c:v>31.12</c:v>
                </c:pt>
                <c:pt idx="1">
                  <c:v>30.77</c:v>
                </c:pt>
                <c:pt idx="2">
                  <c:v>29.12</c:v>
                </c:pt>
                <c:pt idx="3">
                  <c:v>26.87</c:v>
                </c:pt>
                <c:pt idx="4">
                  <c:v>26.66</c:v>
                </c:pt>
                <c:pt idx="5">
                  <c:v>26.06</c:v>
                </c:pt>
                <c:pt idx="6">
                  <c:v>25.85</c:v>
                </c:pt>
                <c:pt idx="7">
                  <c:v>25.759999999999987</c:v>
                </c:pt>
                <c:pt idx="8">
                  <c:v>25.55</c:v>
                </c:pt>
                <c:pt idx="9">
                  <c:v>25.43</c:v>
                </c:pt>
                <c:pt idx="10">
                  <c:v>25.27</c:v>
                </c:pt>
                <c:pt idx="11">
                  <c:v>25.01</c:v>
                </c:pt>
                <c:pt idx="12">
                  <c:v>24.73</c:v>
                </c:pt>
                <c:pt idx="13">
                  <c:v>24.69</c:v>
                </c:pt>
                <c:pt idx="14">
                  <c:v>24.58</c:v>
                </c:pt>
                <c:pt idx="15">
                  <c:v>24.39</c:v>
                </c:pt>
                <c:pt idx="16">
                  <c:v>24.32</c:v>
                </c:pt>
                <c:pt idx="17">
                  <c:v>24.03</c:v>
                </c:pt>
                <c:pt idx="18">
                  <c:v>23.67</c:v>
                </c:pt>
                <c:pt idx="19">
                  <c:v>23.54</c:v>
                </c:pt>
                <c:pt idx="20">
                  <c:v>23.51</c:v>
                </c:pt>
                <c:pt idx="21">
                  <c:v>23.23</c:v>
                </c:pt>
                <c:pt idx="22">
                  <c:v>23.22</c:v>
                </c:pt>
              </c:numCache>
            </c:numRef>
          </c:val>
        </c:ser>
        <c:axId val="40250752"/>
        <c:axId val="40297600"/>
      </c:barChart>
      <c:catAx>
        <c:axId val="40250752"/>
        <c:scaling>
          <c:orientation val="minMax"/>
        </c:scaling>
        <c:axPos val="b"/>
        <c:tickLblPos val="nextTo"/>
        <c:crossAx val="40297600"/>
        <c:crosses val="autoZero"/>
        <c:auto val="1"/>
        <c:lblAlgn val="ctr"/>
        <c:lblOffset val="100"/>
      </c:catAx>
      <c:valAx>
        <c:axId val="40297600"/>
        <c:scaling>
          <c:orientation val="minMax"/>
        </c:scaling>
        <c:axPos val="l"/>
        <c:majorGridlines/>
        <c:numFmt formatCode="General" sourceLinked="1"/>
        <c:tickLblPos val="nextTo"/>
        <c:crossAx val="40250752"/>
        <c:crosses val="autoZero"/>
        <c:crossBetween val="between"/>
      </c:valAx>
    </c:plotArea>
    <c:plotVisOnly val="1"/>
  </c:chart>
  <c:externalData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Arkusz1!$C$319</c:f>
              <c:strCache>
                <c:ptCount val="1"/>
              </c:strCache>
            </c:strRef>
          </c:tx>
          <c:spPr>
            <a:solidFill>
              <a:srgbClr val="0070C0"/>
            </a:solidFill>
          </c:spPr>
          <c:dPt>
            <c:idx val="13"/>
            <c:spPr>
              <a:solidFill>
                <a:srgbClr val="FF0000"/>
              </a:solidFill>
            </c:spPr>
          </c:dPt>
          <c:dLbls>
            <c:spPr>
              <a:solidFill>
                <a:prstClr val="white"/>
              </a:solidFill>
            </c:spPr>
            <c:showVal val="1"/>
          </c:dLbls>
          <c:cat>
            <c:strRef>
              <c:f>Arkusz1!$B$320:$B$339</c:f>
              <c:strCache>
                <c:ptCount val="20"/>
                <c:pt idx="0">
                  <c:v>aleksandrowski</c:v>
                </c:pt>
                <c:pt idx="1">
                  <c:v>włocławski</c:v>
                </c:pt>
                <c:pt idx="2">
                  <c:v>chełmiński</c:v>
                </c:pt>
                <c:pt idx="3">
                  <c:v>nakielski</c:v>
                </c:pt>
                <c:pt idx="4">
                  <c:v>sępoleński</c:v>
                </c:pt>
                <c:pt idx="5">
                  <c:v>golubsko-dobrzyński</c:v>
                </c:pt>
                <c:pt idx="6">
                  <c:v>Grudziądz</c:v>
                </c:pt>
                <c:pt idx="7">
                  <c:v>toruński</c:v>
                </c:pt>
                <c:pt idx="8">
                  <c:v>wąbrzeski</c:v>
                </c:pt>
                <c:pt idx="9">
                  <c:v>tucholski</c:v>
                </c:pt>
                <c:pt idx="10">
                  <c:v>Bydgoszcz</c:v>
                </c:pt>
                <c:pt idx="11">
                  <c:v>brodnicki</c:v>
                </c:pt>
                <c:pt idx="12">
                  <c:v>bydgoski</c:v>
                </c:pt>
                <c:pt idx="13">
                  <c:v>świecki</c:v>
                </c:pt>
                <c:pt idx="14">
                  <c:v>rypiński</c:v>
                </c:pt>
                <c:pt idx="15">
                  <c:v>grudziądzki</c:v>
                </c:pt>
                <c:pt idx="16">
                  <c:v>Włocławek</c:v>
                </c:pt>
                <c:pt idx="17">
                  <c:v>lipnowski</c:v>
                </c:pt>
                <c:pt idx="18">
                  <c:v>Toruń</c:v>
                </c:pt>
                <c:pt idx="19">
                  <c:v>Ŝniński</c:v>
                </c:pt>
              </c:strCache>
            </c:strRef>
          </c:cat>
          <c:val>
            <c:numRef>
              <c:f>Arkusz1!$C$320:$C$339</c:f>
              <c:numCache>
                <c:formatCode>General</c:formatCode>
                <c:ptCount val="20"/>
                <c:pt idx="0">
                  <c:v>30.52</c:v>
                </c:pt>
                <c:pt idx="1">
                  <c:v>28.459999999999987</c:v>
                </c:pt>
                <c:pt idx="2">
                  <c:v>28.2</c:v>
                </c:pt>
                <c:pt idx="3">
                  <c:v>27.58</c:v>
                </c:pt>
                <c:pt idx="4">
                  <c:v>27.56</c:v>
                </c:pt>
                <c:pt idx="5">
                  <c:v>27.19</c:v>
                </c:pt>
                <c:pt idx="6">
                  <c:v>26.9</c:v>
                </c:pt>
                <c:pt idx="7">
                  <c:v>26.69</c:v>
                </c:pt>
                <c:pt idx="8">
                  <c:v>26.54</c:v>
                </c:pt>
                <c:pt idx="9">
                  <c:v>26.23</c:v>
                </c:pt>
                <c:pt idx="10">
                  <c:v>26.04</c:v>
                </c:pt>
                <c:pt idx="11">
                  <c:v>26.03</c:v>
                </c:pt>
                <c:pt idx="12">
                  <c:v>25.939999999999987</c:v>
                </c:pt>
                <c:pt idx="13">
                  <c:v>25.88</c:v>
                </c:pt>
                <c:pt idx="14">
                  <c:v>25.67</c:v>
                </c:pt>
                <c:pt idx="15">
                  <c:v>25.04</c:v>
                </c:pt>
                <c:pt idx="16">
                  <c:v>23.68</c:v>
                </c:pt>
                <c:pt idx="17">
                  <c:v>23.650000000000031</c:v>
                </c:pt>
                <c:pt idx="18">
                  <c:v>23.25</c:v>
                </c:pt>
                <c:pt idx="19">
                  <c:v>22.919999999999987</c:v>
                </c:pt>
              </c:numCache>
            </c:numRef>
          </c:val>
        </c:ser>
        <c:axId val="34882688"/>
        <c:axId val="34884224"/>
      </c:barChart>
      <c:catAx>
        <c:axId val="34882688"/>
        <c:scaling>
          <c:orientation val="minMax"/>
        </c:scaling>
        <c:axPos val="b"/>
        <c:tickLblPos val="nextTo"/>
        <c:crossAx val="34884224"/>
        <c:crosses val="autoZero"/>
        <c:auto val="1"/>
        <c:lblAlgn val="ctr"/>
        <c:lblOffset val="100"/>
      </c:catAx>
      <c:valAx>
        <c:axId val="34884224"/>
        <c:scaling>
          <c:orientation val="minMax"/>
        </c:scaling>
        <c:axPos val="l"/>
        <c:majorGridlines/>
        <c:numFmt formatCode="General" sourceLinked="1"/>
        <c:tickLblPos val="nextTo"/>
        <c:crossAx val="34882688"/>
        <c:crosses val="autoZero"/>
        <c:crossBetween val="between"/>
      </c:valAx>
    </c:plotArea>
    <c:plotVisOnly val="1"/>
  </c:chart>
  <c:externalData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7030A0"/>
            </a:solidFill>
          </c:spPr>
          <c:dPt>
            <c:idx val="21"/>
            <c:spPr>
              <a:solidFill>
                <a:srgbClr val="FF0000"/>
              </a:solidFill>
            </c:spPr>
          </c:dPt>
          <c:dLbls>
            <c:spPr>
              <a:solidFill>
                <a:srgbClr val="FFC000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Val val="1"/>
          </c:dLbls>
          <c:cat>
            <c:strRef>
              <c:f>Arkusz1!$C$8:$C$30</c:f>
              <c:strCache>
                <c:ptCount val="23"/>
                <c:pt idx="0">
                  <c:v>Bydgoszcz</c:v>
                </c:pt>
                <c:pt idx="1">
                  <c:v>Toruń</c:v>
                </c:pt>
                <c:pt idx="2">
                  <c:v>radziejowski</c:v>
                </c:pt>
                <c:pt idx="3">
                  <c:v>aleksandrowski</c:v>
                </c:pt>
                <c:pt idx="4">
                  <c:v>inowrocławski</c:v>
                </c:pt>
                <c:pt idx="5">
                  <c:v>Grudziądz</c:v>
                </c:pt>
                <c:pt idx="6">
                  <c:v>Włocławek</c:v>
                </c:pt>
                <c:pt idx="7">
                  <c:v>golubskodobrzyński</c:v>
                </c:pt>
                <c:pt idx="8">
                  <c:v>włocławski</c:v>
                </c:pt>
                <c:pt idx="9">
                  <c:v>brodnicki</c:v>
                </c:pt>
                <c:pt idx="10">
                  <c:v>toruński</c:v>
                </c:pt>
                <c:pt idx="11">
                  <c:v>bydgoski</c:v>
                </c:pt>
                <c:pt idx="12">
                  <c:v>grudziądzki</c:v>
                </c:pt>
                <c:pt idx="13">
                  <c:v>rypiński</c:v>
                </c:pt>
                <c:pt idx="14">
                  <c:v>mogileński</c:v>
                </c:pt>
                <c:pt idx="15">
                  <c:v>sępoleński</c:v>
                </c:pt>
                <c:pt idx="16">
                  <c:v>nakielski</c:v>
                </c:pt>
                <c:pt idx="17">
                  <c:v>lipnowski</c:v>
                </c:pt>
                <c:pt idx="18">
                  <c:v>tucholski</c:v>
                </c:pt>
                <c:pt idx="19">
                  <c:v>żniński</c:v>
                </c:pt>
                <c:pt idx="20">
                  <c:v>chełmiński</c:v>
                </c:pt>
                <c:pt idx="21">
                  <c:v>świecki</c:v>
                </c:pt>
                <c:pt idx="22">
                  <c:v>wąbrzeski</c:v>
                </c:pt>
              </c:strCache>
            </c:strRef>
          </c:cat>
          <c:val>
            <c:numRef>
              <c:f>Arkusz1!$D$8:$D$30</c:f>
              <c:numCache>
                <c:formatCode>General</c:formatCode>
                <c:ptCount val="23"/>
                <c:pt idx="0">
                  <c:v>31.8</c:v>
                </c:pt>
                <c:pt idx="1">
                  <c:v>30.7</c:v>
                </c:pt>
                <c:pt idx="2">
                  <c:v>30.3</c:v>
                </c:pt>
                <c:pt idx="3">
                  <c:v>29.6</c:v>
                </c:pt>
                <c:pt idx="4">
                  <c:v>29.3</c:v>
                </c:pt>
                <c:pt idx="5">
                  <c:v>29.3</c:v>
                </c:pt>
                <c:pt idx="6">
                  <c:v>29.2</c:v>
                </c:pt>
                <c:pt idx="7">
                  <c:v>28.9</c:v>
                </c:pt>
                <c:pt idx="8">
                  <c:v>28.9</c:v>
                </c:pt>
                <c:pt idx="9">
                  <c:v>28.8</c:v>
                </c:pt>
                <c:pt idx="10">
                  <c:v>28.8</c:v>
                </c:pt>
                <c:pt idx="11">
                  <c:v>28.7</c:v>
                </c:pt>
                <c:pt idx="12">
                  <c:v>28.6</c:v>
                </c:pt>
                <c:pt idx="13">
                  <c:v>28.6</c:v>
                </c:pt>
                <c:pt idx="14">
                  <c:v>28.5</c:v>
                </c:pt>
                <c:pt idx="15">
                  <c:v>28.5</c:v>
                </c:pt>
                <c:pt idx="16">
                  <c:v>28.4</c:v>
                </c:pt>
                <c:pt idx="17">
                  <c:v>28.2</c:v>
                </c:pt>
                <c:pt idx="18">
                  <c:v>28.1</c:v>
                </c:pt>
                <c:pt idx="19">
                  <c:v>28.1</c:v>
                </c:pt>
                <c:pt idx="20">
                  <c:v>27.7</c:v>
                </c:pt>
                <c:pt idx="21">
                  <c:v>27.2</c:v>
                </c:pt>
                <c:pt idx="22">
                  <c:v>27.1</c:v>
                </c:pt>
              </c:numCache>
            </c:numRef>
          </c:val>
        </c:ser>
        <c:axId val="40329600"/>
        <c:axId val="40331136"/>
      </c:barChart>
      <c:catAx>
        <c:axId val="40329600"/>
        <c:scaling>
          <c:orientation val="minMax"/>
        </c:scaling>
        <c:axPos val="b"/>
        <c:tickLblPos val="nextTo"/>
        <c:crossAx val="40331136"/>
        <c:crosses val="autoZero"/>
        <c:auto val="1"/>
        <c:lblAlgn val="ctr"/>
        <c:lblOffset val="100"/>
      </c:catAx>
      <c:valAx>
        <c:axId val="40331136"/>
        <c:scaling>
          <c:orientation val="minMax"/>
        </c:scaling>
        <c:axPos val="l"/>
        <c:majorGridlines/>
        <c:numFmt formatCode="General" sourceLinked="1"/>
        <c:tickLblPos val="nextTo"/>
        <c:crossAx val="40329600"/>
        <c:crosses val="autoZero"/>
        <c:crossBetween val="between"/>
      </c:valAx>
    </c:plotArea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002060"/>
            </a:solidFill>
          </c:spPr>
          <c:dPt>
            <c:idx val="22"/>
            <c:spPr>
              <a:solidFill>
                <a:srgbClr val="FF0000"/>
              </a:solidFill>
            </c:spPr>
          </c:dPt>
          <c:dLbls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Val val="1"/>
          </c:dLbls>
          <c:cat>
            <c:strRef>
              <c:f>Arkusz1!$C$69:$C$91</c:f>
              <c:strCache>
                <c:ptCount val="23"/>
                <c:pt idx="0">
                  <c:v>Bydgoszcz</c:v>
                </c:pt>
                <c:pt idx="1">
                  <c:v>Toruń</c:v>
                </c:pt>
                <c:pt idx="2">
                  <c:v>aleksandrowski</c:v>
                </c:pt>
                <c:pt idx="3">
                  <c:v>włocławski</c:v>
                </c:pt>
                <c:pt idx="4">
                  <c:v>Włocławek</c:v>
                </c:pt>
                <c:pt idx="5">
                  <c:v>inowrocławski</c:v>
                </c:pt>
                <c:pt idx="6">
                  <c:v>toruński</c:v>
                </c:pt>
                <c:pt idx="7">
                  <c:v>mogileński</c:v>
                </c:pt>
                <c:pt idx="8">
                  <c:v>bydgoski</c:v>
                </c:pt>
                <c:pt idx="9">
                  <c:v>Grudziądz</c:v>
                </c:pt>
                <c:pt idx="10">
                  <c:v>radziejowski</c:v>
                </c:pt>
                <c:pt idx="11">
                  <c:v>żniński</c:v>
                </c:pt>
                <c:pt idx="12">
                  <c:v>brodnicki</c:v>
                </c:pt>
                <c:pt idx="13">
                  <c:v>grudziądzki</c:v>
                </c:pt>
                <c:pt idx="14">
                  <c:v>rypiński</c:v>
                </c:pt>
                <c:pt idx="15">
                  <c:v>chełmiński</c:v>
                </c:pt>
                <c:pt idx="16">
                  <c:v>tucholski</c:v>
                </c:pt>
                <c:pt idx="17">
                  <c:v>golubskodobrzyński</c:v>
                </c:pt>
                <c:pt idx="18">
                  <c:v>lipnowski</c:v>
                </c:pt>
                <c:pt idx="19">
                  <c:v>wąbrzeski</c:v>
                </c:pt>
                <c:pt idx="20">
                  <c:v>nakielski</c:v>
                </c:pt>
                <c:pt idx="21">
                  <c:v>sępoleński</c:v>
                </c:pt>
                <c:pt idx="22">
                  <c:v>świecki</c:v>
                </c:pt>
              </c:strCache>
            </c:strRef>
          </c:cat>
          <c:val>
            <c:numRef>
              <c:f>Arkusz1!$D$69:$D$91</c:f>
              <c:numCache>
                <c:formatCode>General</c:formatCode>
                <c:ptCount val="23"/>
                <c:pt idx="0">
                  <c:v>32.800000000000004</c:v>
                </c:pt>
                <c:pt idx="1">
                  <c:v>32.4</c:v>
                </c:pt>
                <c:pt idx="2">
                  <c:v>32.1</c:v>
                </c:pt>
                <c:pt idx="3">
                  <c:v>31.9</c:v>
                </c:pt>
                <c:pt idx="4">
                  <c:v>31.4</c:v>
                </c:pt>
                <c:pt idx="5">
                  <c:v>31.2</c:v>
                </c:pt>
                <c:pt idx="6">
                  <c:v>31.2</c:v>
                </c:pt>
                <c:pt idx="7">
                  <c:v>30.9</c:v>
                </c:pt>
                <c:pt idx="8">
                  <c:v>30.7</c:v>
                </c:pt>
                <c:pt idx="9">
                  <c:v>30.7</c:v>
                </c:pt>
                <c:pt idx="10">
                  <c:v>30.7</c:v>
                </c:pt>
                <c:pt idx="11">
                  <c:v>30.7</c:v>
                </c:pt>
                <c:pt idx="12">
                  <c:v>30.6</c:v>
                </c:pt>
                <c:pt idx="13">
                  <c:v>30.6</c:v>
                </c:pt>
                <c:pt idx="14">
                  <c:v>30.5</c:v>
                </c:pt>
                <c:pt idx="15">
                  <c:v>30</c:v>
                </c:pt>
                <c:pt idx="16">
                  <c:v>29.9</c:v>
                </c:pt>
                <c:pt idx="17">
                  <c:v>29.7</c:v>
                </c:pt>
                <c:pt idx="18">
                  <c:v>29.7</c:v>
                </c:pt>
                <c:pt idx="19">
                  <c:v>29.4</c:v>
                </c:pt>
                <c:pt idx="20">
                  <c:v>29.3</c:v>
                </c:pt>
                <c:pt idx="21">
                  <c:v>29</c:v>
                </c:pt>
                <c:pt idx="22">
                  <c:v>28.8</c:v>
                </c:pt>
              </c:numCache>
            </c:numRef>
          </c:val>
        </c:ser>
        <c:axId val="40363904"/>
        <c:axId val="40365440"/>
      </c:barChart>
      <c:catAx>
        <c:axId val="40363904"/>
        <c:scaling>
          <c:orientation val="minMax"/>
        </c:scaling>
        <c:axPos val="b"/>
        <c:tickLblPos val="nextTo"/>
        <c:crossAx val="40365440"/>
        <c:crosses val="autoZero"/>
        <c:auto val="1"/>
        <c:lblAlgn val="ctr"/>
        <c:lblOffset val="100"/>
      </c:catAx>
      <c:valAx>
        <c:axId val="40365440"/>
        <c:scaling>
          <c:orientation val="minMax"/>
        </c:scaling>
        <c:axPos val="l"/>
        <c:majorGridlines/>
        <c:numFmt formatCode="General" sourceLinked="1"/>
        <c:tickLblPos val="nextTo"/>
        <c:crossAx val="40363904"/>
        <c:crosses val="autoZero"/>
        <c:crossBetween val="between"/>
      </c:valAx>
    </c:plotArea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002060"/>
            </a:solidFill>
          </c:spPr>
          <c:dPt>
            <c:idx val="21"/>
            <c:spPr>
              <a:solidFill>
                <a:srgbClr val="FF0000"/>
              </a:solidFill>
            </c:spPr>
          </c:dPt>
          <c:dLbls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Val val="1"/>
          </c:dLbls>
          <c:cat>
            <c:strRef>
              <c:f>Arkusz1!$C$39:$C$61</c:f>
              <c:strCache>
                <c:ptCount val="23"/>
                <c:pt idx="0">
                  <c:v>Bydgoszcz</c:v>
                </c:pt>
                <c:pt idx="1">
                  <c:v>Toruń</c:v>
                </c:pt>
                <c:pt idx="2">
                  <c:v>radziejowski</c:v>
                </c:pt>
                <c:pt idx="3">
                  <c:v>aleksandrowski</c:v>
                </c:pt>
                <c:pt idx="4">
                  <c:v>inowrocławski</c:v>
                </c:pt>
                <c:pt idx="5">
                  <c:v>Grudziądz</c:v>
                </c:pt>
                <c:pt idx="6">
                  <c:v>Włocławek</c:v>
                </c:pt>
                <c:pt idx="7">
                  <c:v>golubskodobrzyński</c:v>
                </c:pt>
                <c:pt idx="8">
                  <c:v>włocławski</c:v>
                </c:pt>
                <c:pt idx="9">
                  <c:v>brodnicki</c:v>
                </c:pt>
                <c:pt idx="10">
                  <c:v>toruński</c:v>
                </c:pt>
                <c:pt idx="11">
                  <c:v>bydgoski</c:v>
                </c:pt>
                <c:pt idx="12">
                  <c:v>grudziądzki</c:v>
                </c:pt>
                <c:pt idx="13">
                  <c:v>rypiński</c:v>
                </c:pt>
                <c:pt idx="14">
                  <c:v>mogileński</c:v>
                </c:pt>
                <c:pt idx="15">
                  <c:v>sępoleński</c:v>
                </c:pt>
                <c:pt idx="16">
                  <c:v>nakielski</c:v>
                </c:pt>
                <c:pt idx="17">
                  <c:v>lipnowski</c:v>
                </c:pt>
                <c:pt idx="18">
                  <c:v>tucholski</c:v>
                </c:pt>
                <c:pt idx="19">
                  <c:v>żniński</c:v>
                </c:pt>
                <c:pt idx="20">
                  <c:v>chełmiński</c:v>
                </c:pt>
                <c:pt idx="21">
                  <c:v>świecki</c:v>
                </c:pt>
                <c:pt idx="22">
                  <c:v>wąbrzeski</c:v>
                </c:pt>
              </c:strCache>
            </c:strRef>
          </c:cat>
          <c:val>
            <c:numRef>
              <c:f>Arkusz1!$D$39:$D$61</c:f>
              <c:numCache>
                <c:formatCode>General</c:formatCode>
                <c:ptCount val="23"/>
                <c:pt idx="0">
                  <c:v>31.8</c:v>
                </c:pt>
                <c:pt idx="1">
                  <c:v>30.7</c:v>
                </c:pt>
                <c:pt idx="2">
                  <c:v>30.3</c:v>
                </c:pt>
                <c:pt idx="3">
                  <c:v>29.6</c:v>
                </c:pt>
                <c:pt idx="4">
                  <c:v>29.3</c:v>
                </c:pt>
                <c:pt idx="5">
                  <c:v>29.3</c:v>
                </c:pt>
                <c:pt idx="6">
                  <c:v>29.2</c:v>
                </c:pt>
                <c:pt idx="7">
                  <c:v>28.9</c:v>
                </c:pt>
                <c:pt idx="8">
                  <c:v>28.9</c:v>
                </c:pt>
                <c:pt idx="9">
                  <c:v>28.8</c:v>
                </c:pt>
                <c:pt idx="10">
                  <c:v>28.8</c:v>
                </c:pt>
                <c:pt idx="11">
                  <c:v>28.7</c:v>
                </c:pt>
                <c:pt idx="12">
                  <c:v>28.6</c:v>
                </c:pt>
                <c:pt idx="13">
                  <c:v>28.6</c:v>
                </c:pt>
                <c:pt idx="14">
                  <c:v>28.5</c:v>
                </c:pt>
                <c:pt idx="15">
                  <c:v>28.5</c:v>
                </c:pt>
                <c:pt idx="16">
                  <c:v>28.4</c:v>
                </c:pt>
                <c:pt idx="17">
                  <c:v>28.2</c:v>
                </c:pt>
                <c:pt idx="18">
                  <c:v>28.1</c:v>
                </c:pt>
                <c:pt idx="19">
                  <c:v>28.1</c:v>
                </c:pt>
                <c:pt idx="20">
                  <c:v>27.7</c:v>
                </c:pt>
                <c:pt idx="21">
                  <c:v>27.2</c:v>
                </c:pt>
                <c:pt idx="22">
                  <c:v>27.1</c:v>
                </c:pt>
              </c:numCache>
            </c:numRef>
          </c:val>
        </c:ser>
        <c:axId val="40381824"/>
        <c:axId val="40387712"/>
      </c:barChart>
      <c:catAx>
        <c:axId val="40381824"/>
        <c:scaling>
          <c:orientation val="minMax"/>
        </c:scaling>
        <c:axPos val="b"/>
        <c:tickLblPos val="nextTo"/>
        <c:crossAx val="40387712"/>
        <c:crosses val="autoZero"/>
        <c:auto val="1"/>
        <c:lblAlgn val="ctr"/>
        <c:lblOffset val="100"/>
      </c:catAx>
      <c:valAx>
        <c:axId val="40387712"/>
        <c:scaling>
          <c:orientation val="minMax"/>
        </c:scaling>
        <c:axPos val="l"/>
        <c:majorGridlines/>
        <c:numFmt formatCode="General" sourceLinked="1"/>
        <c:tickLblPos val="nextTo"/>
        <c:crossAx val="40381824"/>
        <c:crosses val="autoZero"/>
        <c:crossBetween val="between"/>
      </c:valAx>
    </c:plotArea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002060"/>
            </a:solidFill>
          </c:spPr>
          <c:dPt>
            <c:idx val="18"/>
            <c:spPr>
              <a:solidFill>
                <a:srgbClr val="FF0000"/>
              </a:solidFill>
            </c:spPr>
          </c:dPt>
          <c:dLbls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Val val="1"/>
          </c:dLbls>
          <c:cat>
            <c:strRef>
              <c:f>Arkusz1!$C$98:$C$120</c:f>
              <c:strCache>
                <c:ptCount val="23"/>
                <c:pt idx="0">
                  <c:v>M. Bydgoszcz</c:v>
                </c:pt>
                <c:pt idx="1">
                  <c:v>M. Toruń</c:v>
                </c:pt>
                <c:pt idx="2">
                  <c:v>M. Włocławek</c:v>
                </c:pt>
                <c:pt idx="3">
                  <c:v>inowrocławski</c:v>
                </c:pt>
                <c:pt idx="4">
                  <c:v>brodnicki</c:v>
                </c:pt>
                <c:pt idx="5">
                  <c:v>aleksandrowski</c:v>
                </c:pt>
                <c:pt idx="6">
                  <c:v>chełmiński</c:v>
                </c:pt>
                <c:pt idx="7">
                  <c:v>żniński</c:v>
                </c:pt>
                <c:pt idx="8">
                  <c:v>M. Grudziądz</c:v>
                </c:pt>
                <c:pt idx="9">
                  <c:v>rypiński</c:v>
                </c:pt>
                <c:pt idx="10">
                  <c:v>włocławski</c:v>
                </c:pt>
                <c:pt idx="11">
                  <c:v>mogileński</c:v>
                </c:pt>
                <c:pt idx="12">
                  <c:v>bydgoski</c:v>
                </c:pt>
                <c:pt idx="13">
                  <c:v>radziejowski</c:v>
                </c:pt>
                <c:pt idx="14">
                  <c:v>tucholski</c:v>
                </c:pt>
                <c:pt idx="15">
                  <c:v>grudziądzki</c:v>
                </c:pt>
                <c:pt idx="16">
                  <c:v>toruński</c:v>
                </c:pt>
                <c:pt idx="17">
                  <c:v>golubskodobrzyński</c:v>
                </c:pt>
                <c:pt idx="18">
                  <c:v>świecki</c:v>
                </c:pt>
                <c:pt idx="19">
                  <c:v>wąbrzeski</c:v>
                </c:pt>
                <c:pt idx="20">
                  <c:v>nakielski</c:v>
                </c:pt>
                <c:pt idx="21">
                  <c:v>sępoleński</c:v>
                </c:pt>
                <c:pt idx="22">
                  <c:v>lipnowski</c:v>
                </c:pt>
              </c:strCache>
            </c:strRef>
          </c:cat>
          <c:val>
            <c:numRef>
              <c:f>Arkusz1!$D$98:$D$120</c:f>
              <c:numCache>
                <c:formatCode>General</c:formatCode>
                <c:ptCount val="23"/>
                <c:pt idx="0">
                  <c:v>27.3</c:v>
                </c:pt>
                <c:pt idx="1">
                  <c:v>26.8</c:v>
                </c:pt>
                <c:pt idx="2">
                  <c:v>25.9</c:v>
                </c:pt>
                <c:pt idx="3">
                  <c:v>25.6</c:v>
                </c:pt>
                <c:pt idx="4">
                  <c:v>25.5</c:v>
                </c:pt>
                <c:pt idx="5">
                  <c:v>25.4</c:v>
                </c:pt>
                <c:pt idx="6">
                  <c:v>25.2</c:v>
                </c:pt>
                <c:pt idx="7">
                  <c:v>24.9</c:v>
                </c:pt>
                <c:pt idx="8">
                  <c:v>24.8</c:v>
                </c:pt>
                <c:pt idx="9">
                  <c:v>24.8</c:v>
                </c:pt>
                <c:pt idx="10">
                  <c:v>24.6</c:v>
                </c:pt>
                <c:pt idx="11">
                  <c:v>24.5</c:v>
                </c:pt>
                <c:pt idx="12">
                  <c:v>24.4</c:v>
                </c:pt>
                <c:pt idx="13">
                  <c:v>24.4</c:v>
                </c:pt>
                <c:pt idx="14">
                  <c:v>24.3</c:v>
                </c:pt>
                <c:pt idx="15">
                  <c:v>24.2</c:v>
                </c:pt>
                <c:pt idx="16">
                  <c:v>24</c:v>
                </c:pt>
                <c:pt idx="17">
                  <c:v>23.5</c:v>
                </c:pt>
                <c:pt idx="18">
                  <c:v>23.5</c:v>
                </c:pt>
                <c:pt idx="19">
                  <c:v>23.4</c:v>
                </c:pt>
                <c:pt idx="20">
                  <c:v>23.3</c:v>
                </c:pt>
                <c:pt idx="21">
                  <c:v>23.3</c:v>
                </c:pt>
                <c:pt idx="22">
                  <c:v>23.2</c:v>
                </c:pt>
              </c:numCache>
            </c:numRef>
          </c:val>
        </c:ser>
        <c:axId val="40424576"/>
        <c:axId val="40426112"/>
      </c:barChart>
      <c:catAx>
        <c:axId val="40424576"/>
        <c:scaling>
          <c:orientation val="minMax"/>
        </c:scaling>
        <c:axPos val="b"/>
        <c:tickLblPos val="nextTo"/>
        <c:crossAx val="40426112"/>
        <c:crosses val="autoZero"/>
        <c:auto val="1"/>
        <c:lblAlgn val="ctr"/>
        <c:lblOffset val="100"/>
      </c:catAx>
      <c:valAx>
        <c:axId val="40426112"/>
        <c:scaling>
          <c:orientation val="minMax"/>
        </c:scaling>
        <c:axPos val="l"/>
        <c:majorGridlines/>
        <c:numFmt formatCode="General" sourceLinked="1"/>
        <c:tickLblPos val="nextTo"/>
        <c:crossAx val="40424576"/>
        <c:crosses val="autoZero"/>
        <c:crossBetween val="between"/>
      </c:valAx>
    </c:plotArea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002060"/>
            </a:solidFill>
          </c:spPr>
          <c:dPt>
            <c:idx val="17"/>
            <c:spPr>
              <a:solidFill>
                <a:srgbClr val="FF0000"/>
              </a:solidFill>
            </c:spPr>
          </c:dPt>
          <c:dLbls>
            <c:spPr>
              <a:solidFill>
                <a:srgbClr val="FFC000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Val val="1"/>
          </c:dLbls>
          <c:cat>
            <c:strRef>
              <c:f>Arkusz1!$C$130:$C$152</c:f>
              <c:strCache>
                <c:ptCount val="23"/>
                <c:pt idx="0">
                  <c:v>Toruń</c:v>
                </c:pt>
                <c:pt idx="1">
                  <c:v>Bydgoszcz</c:v>
                </c:pt>
                <c:pt idx="2">
                  <c:v>radziejowski</c:v>
                </c:pt>
                <c:pt idx="3">
                  <c:v>aleksandrowski</c:v>
                </c:pt>
                <c:pt idx="4">
                  <c:v>rypiński</c:v>
                </c:pt>
                <c:pt idx="5">
                  <c:v>Włocławek</c:v>
                </c:pt>
                <c:pt idx="6">
                  <c:v>brodnicki</c:v>
                </c:pt>
                <c:pt idx="7">
                  <c:v>inowrocławski</c:v>
                </c:pt>
                <c:pt idx="8">
                  <c:v>Grudziądz</c:v>
                </c:pt>
                <c:pt idx="9">
                  <c:v>włocławski</c:v>
                </c:pt>
                <c:pt idx="10">
                  <c:v>toruński</c:v>
                </c:pt>
                <c:pt idx="11">
                  <c:v>golubsko-dobrzyński</c:v>
                </c:pt>
                <c:pt idx="12">
                  <c:v>bydgoski</c:v>
                </c:pt>
                <c:pt idx="13">
                  <c:v>grudziądzki</c:v>
                </c:pt>
                <c:pt idx="14">
                  <c:v>Ŝniński</c:v>
                </c:pt>
                <c:pt idx="15">
                  <c:v>chełmiński</c:v>
                </c:pt>
                <c:pt idx="16">
                  <c:v>nakielski</c:v>
                </c:pt>
                <c:pt idx="17">
                  <c:v>świecki</c:v>
                </c:pt>
                <c:pt idx="18">
                  <c:v>mogileński</c:v>
                </c:pt>
                <c:pt idx="19">
                  <c:v>lipnowski</c:v>
                </c:pt>
                <c:pt idx="20">
                  <c:v>sępoleński</c:v>
                </c:pt>
                <c:pt idx="21">
                  <c:v>tucholski</c:v>
                </c:pt>
                <c:pt idx="22">
                  <c:v>wąbrzeski</c:v>
                </c:pt>
              </c:strCache>
            </c:strRef>
          </c:cat>
          <c:val>
            <c:numRef>
              <c:f>Arkusz1!$D$130:$D$152</c:f>
              <c:numCache>
                <c:formatCode>General</c:formatCode>
                <c:ptCount val="23"/>
                <c:pt idx="0">
                  <c:v>15.77</c:v>
                </c:pt>
                <c:pt idx="1">
                  <c:v>15.709999999999999</c:v>
                </c:pt>
                <c:pt idx="2">
                  <c:v>15.66</c:v>
                </c:pt>
                <c:pt idx="3">
                  <c:v>15.48</c:v>
                </c:pt>
                <c:pt idx="4">
                  <c:v>14.93</c:v>
                </c:pt>
                <c:pt idx="5">
                  <c:v>14.870000000000006</c:v>
                </c:pt>
                <c:pt idx="6">
                  <c:v>14.81</c:v>
                </c:pt>
                <c:pt idx="7">
                  <c:v>14.79</c:v>
                </c:pt>
                <c:pt idx="8">
                  <c:v>14.739999999999998</c:v>
                </c:pt>
                <c:pt idx="9">
                  <c:v>14.68</c:v>
                </c:pt>
                <c:pt idx="10">
                  <c:v>14.57</c:v>
                </c:pt>
                <c:pt idx="11">
                  <c:v>14.47</c:v>
                </c:pt>
                <c:pt idx="12">
                  <c:v>14.370000000000006</c:v>
                </c:pt>
                <c:pt idx="13">
                  <c:v>14.33</c:v>
                </c:pt>
                <c:pt idx="14">
                  <c:v>14.29</c:v>
                </c:pt>
                <c:pt idx="15">
                  <c:v>14.18</c:v>
                </c:pt>
                <c:pt idx="16">
                  <c:v>14.01</c:v>
                </c:pt>
                <c:pt idx="17">
                  <c:v>14.01</c:v>
                </c:pt>
                <c:pt idx="18">
                  <c:v>13.870000000000006</c:v>
                </c:pt>
                <c:pt idx="19">
                  <c:v>13.81</c:v>
                </c:pt>
                <c:pt idx="20">
                  <c:v>13.629999999999999</c:v>
                </c:pt>
                <c:pt idx="21">
                  <c:v>13.629999999999999</c:v>
                </c:pt>
                <c:pt idx="22">
                  <c:v>13.48</c:v>
                </c:pt>
              </c:numCache>
            </c:numRef>
          </c:val>
        </c:ser>
        <c:axId val="40442880"/>
        <c:axId val="40469248"/>
      </c:barChart>
      <c:catAx>
        <c:axId val="40442880"/>
        <c:scaling>
          <c:orientation val="minMax"/>
        </c:scaling>
        <c:axPos val="b"/>
        <c:tickLblPos val="nextTo"/>
        <c:crossAx val="40469248"/>
        <c:crosses val="autoZero"/>
        <c:auto val="1"/>
        <c:lblAlgn val="ctr"/>
        <c:lblOffset val="100"/>
      </c:catAx>
      <c:valAx>
        <c:axId val="40469248"/>
        <c:scaling>
          <c:orientation val="minMax"/>
        </c:scaling>
        <c:axPos val="l"/>
        <c:majorGridlines/>
        <c:numFmt formatCode="General" sourceLinked="1"/>
        <c:tickLblPos val="nextTo"/>
        <c:crossAx val="40442880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Arkusz1!$C$159</c:f>
              <c:strCache>
                <c:ptCount val="1"/>
              </c:strCache>
            </c:strRef>
          </c:tx>
          <c:dPt>
            <c:idx val="14"/>
            <c:spPr>
              <a:solidFill>
                <a:srgbClr val="C00000"/>
              </a:solidFill>
            </c:spPr>
          </c:dPt>
          <c:dLbls>
            <c:spPr>
              <a:solidFill>
                <a:prstClr val="white"/>
              </a:solidFill>
            </c:spPr>
            <c:showVal val="1"/>
          </c:dLbls>
          <c:cat>
            <c:strRef>
              <c:f>Arkusz1!$B$160:$B$175</c:f>
              <c:strCache>
                <c:ptCount val="16"/>
                <c:pt idx="0">
                  <c:v>małopolskie</c:v>
                </c:pt>
                <c:pt idx="1">
                  <c:v>mazowieckie</c:v>
                </c:pt>
                <c:pt idx="2">
                  <c:v>podkarpackie</c:v>
                </c:pt>
                <c:pt idx="3">
                  <c:v>podlaskie</c:v>
                </c:pt>
                <c:pt idx="4">
                  <c:v>łódzkie</c:v>
                </c:pt>
                <c:pt idx="5">
                  <c:v>lubelskie</c:v>
                </c:pt>
                <c:pt idx="6">
                  <c:v>śląskie</c:v>
                </c:pt>
                <c:pt idx="7">
                  <c:v>świętokrzyskie</c:v>
                </c:pt>
                <c:pt idx="8">
                  <c:v>wielkopolskie</c:v>
                </c:pt>
                <c:pt idx="9">
                  <c:v>lubuskie</c:v>
                </c:pt>
                <c:pt idx="10">
                  <c:v>dolnośląskie</c:v>
                </c:pt>
                <c:pt idx="11">
                  <c:v>pomorskie</c:v>
                </c:pt>
                <c:pt idx="12">
                  <c:v>opolskie</c:v>
                </c:pt>
                <c:pt idx="13">
                  <c:v>warmińsko-mazurskie</c:v>
                </c:pt>
                <c:pt idx="14">
                  <c:v>kujawsko-pomorskie</c:v>
                </c:pt>
                <c:pt idx="15">
                  <c:v>zachodniopomorskie</c:v>
                </c:pt>
              </c:strCache>
            </c:strRef>
          </c:cat>
          <c:val>
            <c:numRef>
              <c:f>Arkusz1!$C$160:$C$175</c:f>
              <c:numCache>
                <c:formatCode>General</c:formatCode>
                <c:ptCount val="16"/>
                <c:pt idx="0">
                  <c:v>24.91</c:v>
                </c:pt>
                <c:pt idx="1">
                  <c:v>24.54</c:v>
                </c:pt>
                <c:pt idx="2">
                  <c:v>24.39</c:v>
                </c:pt>
                <c:pt idx="3">
                  <c:v>24.2</c:v>
                </c:pt>
                <c:pt idx="4">
                  <c:v>23.810000000000031</c:v>
                </c:pt>
                <c:pt idx="5">
                  <c:v>23.75</c:v>
                </c:pt>
                <c:pt idx="6">
                  <c:v>23.439999999999987</c:v>
                </c:pt>
                <c:pt idx="7">
                  <c:v>23.419999999999987</c:v>
                </c:pt>
                <c:pt idx="8">
                  <c:v>23.38</c:v>
                </c:pt>
                <c:pt idx="9">
                  <c:v>23.01</c:v>
                </c:pt>
                <c:pt idx="10">
                  <c:v>23</c:v>
                </c:pt>
                <c:pt idx="11">
                  <c:v>22.9</c:v>
                </c:pt>
                <c:pt idx="12">
                  <c:v>22.9</c:v>
                </c:pt>
                <c:pt idx="13">
                  <c:v>22.8</c:v>
                </c:pt>
                <c:pt idx="14">
                  <c:v>22.650000000000031</c:v>
                </c:pt>
                <c:pt idx="15">
                  <c:v>22.25</c:v>
                </c:pt>
              </c:numCache>
            </c:numRef>
          </c:val>
        </c:ser>
        <c:axId val="32647040"/>
        <c:axId val="32648576"/>
      </c:barChart>
      <c:catAx>
        <c:axId val="32647040"/>
        <c:scaling>
          <c:orientation val="minMax"/>
        </c:scaling>
        <c:axPos val="b"/>
        <c:tickLblPos val="nextTo"/>
        <c:crossAx val="32648576"/>
        <c:crosses val="autoZero"/>
        <c:auto val="1"/>
        <c:lblAlgn val="ctr"/>
        <c:lblOffset val="100"/>
      </c:catAx>
      <c:valAx>
        <c:axId val="32648576"/>
        <c:scaling>
          <c:orientation val="minMax"/>
        </c:scaling>
        <c:axPos val="l"/>
        <c:majorGridlines/>
        <c:numFmt formatCode="General" sourceLinked="1"/>
        <c:tickLblPos val="nextTo"/>
        <c:crossAx val="32647040"/>
        <c:crosses val="autoZero"/>
        <c:crossBetween val="between"/>
      </c:valAx>
    </c:plotArea>
    <c:plotVisOnly val="1"/>
  </c:chart>
  <c:externalData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002060"/>
            </a:solidFill>
          </c:spPr>
          <c:dPt>
            <c:idx val="18"/>
            <c:spPr>
              <a:solidFill>
                <a:srgbClr val="FF0000"/>
              </a:solidFill>
            </c:spPr>
          </c:dPt>
          <c:dLbls>
            <c:spPr>
              <a:solidFill>
                <a:srgbClr val="FFC000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Val val="1"/>
          </c:dLbls>
          <c:cat>
            <c:strRef>
              <c:f>Arkusz1!$C$158:$C$180</c:f>
              <c:strCache>
                <c:ptCount val="23"/>
                <c:pt idx="0">
                  <c:v>radziejowski</c:v>
                </c:pt>
                <c:pt idx="1">
                  <c:v>aleksandrowski</c:v>
                </c:pt>
                <c:pt idx="2">
                  <c:v>Toruń</c:v>
                </c:pt>
                <c:pt idx="3">
                  <c:v>Bydgoszcz</c:v>
                </c:pt>
                <c:pt idx="4">
                  <c:v>włocławski</c:v>
                </c:pt>
                <c:pt idx="5">
                  <c:v>golubsko-dobrzyński</c:v>
                </c:pt>
                <c:pt idx="6">
                  <c:v>brodnicki</c:v>
                </c:pt>
                <c:pt idx="7">
                  <c:v>rypiński</c:v>
                </c:pt>
                <c:pt idx="8">
                  <c:v>grudziądzki</c:v>
                </c:pt>
                <c:pt idx="9">
                  <c:v>Grudziądz</c:v>
                </c:pt>
                <c:pt idx="10">
                  <c:v>Włocławek</c:v>
                </c:pt>
                <c:pt idx="11">
                  <c:v>bydgoski</c:v>
                </c:pt>
                <c:pt idx="12">
                  <c:v>inowrocławski</c:v>
                </c:pt>
                <c:pt idx="13">
                  <c:v>mogileński</c:v>
                </c:pt>
                <c:pt idx="14">
                  <c:v>nakielski</c:v>
                </c:pt>
                <c:pt idx="15">
                  <c:v>chełmiński</c:v>
                </c:pt>
                <c:pt idx="16">
                  <c:v>Ŝniński</c:v>
                </c:pt>
                <c:pt idx="17">
                  <c:v>toruński</c:v>
                </c:pt>
                <c:pt idx="18">
                  <c:v>świecki</c:v>
                </c:pt>
                <c:pt idx="19">
                  <c:v>lipnowski</c:v>
                </c:pt>
                <c:pt idx="20">
                  <c:v>tucholski</c:v>
                </c:pt>
                <c:pt idx="21">
                  <c:v>sępoleński</c:v>
                </c:pt>
                <c:pt idx="22">
                  <c:v>wąbrzeski</c:v>
                </c:pt>
              </c:strCache>
            </c:strRef>
          </c:cat>
          <c:val>
            <c:numRef>
              <c:f>Arkusz1!$D$158:$D$180</c:f>
              <c:numCache>
                <c:formatCode>General</c:formatCode>
                <c:ptCount val="23"/>
                <c:pt idx="0">
                  <c:v>11</c:v>
                </c:pt>
                <c:pt idx="1">
                  <c:v>10.94</c:v>
                </c:pt>
                <c:pt idx="2">
                  <c:v>10.51</c:v>
                </c:pt>
                <c:pt idx="3">
                  <c:v>10.47</c:v>
                </c:pt>
                <c:pt idx="4">
                  <c:v>10.34</c:v>
                </c:pt>
                <c:pt idx="5">
                  <c:v>9.89</c:v>
                </c:pt>
                <c:pt idx="6">
                  <c:v>9.84</c:v>
                </c:pt>
                <c:pt idx="7">
                  <c:v>9.7900000000000009</c:v>
                </c:pt>
                <c:pt idx="8">
                  <c:v>9.7399999999999984</c:v>
                </c:pt>
                <c:pt idx="9">
                  <c:v>9.7200000000000024</c:v>
                </c:pt>
                <c:pt idx="10">
                  <c:v>9.33</c:v>
                </c:pt>
                <c:pt idx="11">
                  <c:v>9.31</c:v>
                </c:pt>
                <c:pt idx="12">
                  <c:v>9.2399999999999984</c:v>
                </c:pt>
                <c:pt idx="13">
                  <c:v>9.120000000000001</c:v>
                </c:pt>
                <c:pt idx="14">
                  <c:v>9.02</c:v>
                </c:pt>
                <c:pt idx="15">
                  <c:v>8.91</c:v>
                </c:pt>
                <c:pt idx="16">
                  <c:v>8.81</c:v>
                </c:pt>
                <c:pt idx="17">
                  <c:v>8.76</c:v>
                </c:pt>
                <c:pt idx="18">
                  <c:v>8.2900000000000009</c:v>
                </c:pt>
                <c:pt idx="19">
                  <c:v>8.17</c:v>
                </c:pt>
                <c:pt idx="20">
                  <c:v>7.9300000000000024</c:v>
                </c:pt>
                <c:pt idx="21">
                  <c:v>7.78</c:v>
                </c:pt>
                <c:pt idx="22">
                  <c:v>7.1099999999999985</c:v>
                </c:pt>
              </c:numCache>
            </c:numRef>
          </c:val>
        </c:ser>
        <c:axId val="40502016"/>
        <c:axId val="40503552"/>
      </c:barChart>
      <c:catAx>
        <c:axId val="40502016"/>
        <c:scaling>
          <c:orientation val="minMax"/>
        </c:scaling>
        <c:axPos val="b"/>
        <c:tickLblPos val="nextTo"/>
        <c:crossAx val="40503552"/>
        <c:crosses val="autoZero"/>
        <c:auto val="1"/>
        <c:lblAlgn val="ctr"/>
        <c:lblOffset val="100"/>
      </c:catAx>
      <c:valAx>
        <c:axId val="40503552"/>
        <c:scaling>
          <c:orientation val="minMax"/>
        </c:scaling>
        <c:axPos val="l"/>
        <c:majorGridlines/>
        <c:numFmt formatCode="General" sourceLinked="1"/>
        <c:tickLblPos val="nextTo"/>
        <c:crossAx val="40502016"/>
        <c:crosses val="autoZero"/>
        <c:crossBetween val="between"/>
      </c:valAx>
    </c:plotArea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002060"/>
            </a:solidFill>
          </c:spPr>
          <c:dPt>
            <c:idx val="12"/>
            <c:spPr>
              <a:solidFill>
                <a:srgbClr val="FF0000"/>
              </a:solidFill>
            </c:spPr>
          </c:dPt>
          <c:dLbls>
            <c:spPr>
              <a:solidFill>
                <a:srgbClr val="FFC000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Val val="1"/>
          </c:dLbls>
          <c:cat>
            <c:strRef>
              <c:f>Arkusz1!$C$189:$C$211</c:f>
              <c:strCache>
                <c:ptCount val="23"/>
                <c:pt idx="0">
                  <c:v>Bydgoszcz</c:v>
                </c:pt>
                <c:pt idx="1">
                  <c:v>Toruń</c:v>
                </c:pt>
                <c:pt idx="2">
                  <c:v>radziejowski</c:v>
                </c:pt>
                <c:pt idx="3">
                  <c:v>brodnicki</c:v>
                </c:pt>
                <c:pt idx="4">
                  <c:v>aleksandrowski</c:v>
                </c:pt>
                <c:pt idx="5">
                  <c:v>Włocławek</c:v>
                </c:pt>
                <c:pt idx="6">
                  <c:v>inowrocławski</c:v>
                </c:pt>
                <c:pt idx="7">
                  <c:v>rypiński</c:v>
                </c:pt>
                <c:pt idx="8">
                  <c:v>bydgoski</c:v>
                </c:pt>
                <c:pt idx="9">
                  <c:v>grudziądzki</c:v>
                </c:pt>
                <c:pt idx="10">
                  <c:v>tucholski</c:v>
                </c:pt>
                <c:pt idx="11">
                  <c:v>mogileński</c:v>
                </c:pt>
                <c:pt idx="12">
                  <c:v>świecki</c:v>
                </c:pt>
                <c:pt idx="13">
                  <c:v>golubsko-dobrzyński</c:v>
                </c:pt>
                <c:pt idx="14">
                  <c:v>Ŝniński</c:v>
                </c:pt>
                <c:pt idx="15">
                  <c:v>nakielski</c:v>
                </c:pt>
                <c:pt idx="16">
                  <c:v>Grudziądz</c:v>
                </c:pt>
                <c:pt idx="17">
                  <c:v>chełmiński</c:v>
                </c:pt>
                <c:pt idx="18">
                  <c:v>wąbrzeski</c:v>
                </c:pt>
                <c:pt idx="19">
                  <c:v>toruński</c:v>
                </c:pt>
                <c:pt idx="20">
                  <c:v>sępoleński</c:v>
                </c:pt>
                <c:pt idx="21">
                  <c:v>włocławski</c:v>
                </c:pt>
                <c:pt idx="22">
                  <c:v>lipnowski</c:v>
                </c:pt>
              </c:strCache>
            </c:strRef>
          </c:cat>
          <c:val>
            <c:numRef>
              <c:f>Arkusz1!$D$189:$D$211</c:f>
              <c:numCache>
                <c:formatCode>General</c:formatCode>
                <c:ptCount val="23"/>
                <c:pt idx="0">
                  <c:v>8.3000000000000007</c:v>
                </c:pt>
                <c:pt idx="1">
                  <c:v>8.3000000000000007</c:v>
                </c:pt>
                <c:pt idx="2">
                  <c:v>8.120000000000001</c:v>
                </c:pt>
                <c:pt idx="3">
                  <c:v>7.88</c:v>
                </c:pt>
                <c:pt idx="4">
                  <c:v>7.85</c:v>
                </c:pt>
                <c:pt idx="5">
                  <c:v>7.78</c:v>
                </c:pt>
                <c:pt idx="6">
                  <c:v>7.68</c:v>
                </c:pt>
                <c:pt idx="7">
                  <c:v>7.6499999999999995</c:v>
                </c:pt>
                <c:pt idx="8">
                  <c:v>7.6</c:v>
                </c:pt>
                <c:pt idx="9">
                  <c:v>7.48</c:v>
                </c:pt>
                <c:pt idx="10">
                  <c:v>7.48</c:v>
                </c:pt>
                <c:pt idx="11">
                  <c:v>7.39</c:v>
                </c:pt>
                <c:pt idx="12">
                  <c:v>7.33</c:v>
                </c:pt>
                <c:pt idx="13">
                  <c:v>7.28</c:v>
                </c:pt>
                <c:pt idx="14">
                  <c:v>7.2700000000000014</c:v>
                </c:pt>
                <c:pt idx="15">
                  <c:v>7.25</c:v>
                </c:pt>
                <c:pt idx="16">
                  <c:v>7.2</c:v>
                </c:pt>
                <c:pt idx="17">
                  <c:v>7.1599999999999975</c:v>
                </c:pt>
                <c:pt idx="18">
                  <c:v>7.1099999999999985</c:v>
                </c:pt>
                <c:pt idx="19">
                  <c:v>7.1</c:v>
                </c:pt>
                <c:pt idx="20">
                  <c:v>7.04</c:v>
                </c:pt>
                <c:pt idx="21">
                  <c:v>7.02</c:v>
                </c:pt>
                <c:pt idx="22">
                  <c:v>6.8199999999999985</c:v>
                </c:pt>
              </c:numCache>
            </c:numRef>
          </c:val>
        </c:ser>
        <c:axId val="40532224"/>
        <c:axId val="40542208"/>
      </c:barChart>
      <c:catAx>
        <c:axId val="40532224"/>
        <c:scaling>
          <c:orientation val="minMax"/>
        </c:scaling>
        <c:axPos val="b"/>
        <c:tickLblPos val="nextTo"/>
        <c:crossAx val="40542208"/>
        <c:crosses val="autoZero"/>
        <c:auto val="1"/>
        <c:lblAlgn val="ctr"/>
        <c:lblOffset val="100"/>
      </c:catAx>
      <c:valAx>
        <c:axId val="40542208"/>
        <c:scaling>
          <c:orientation val="minMax"/>
        </c:scaling>
        <c:axPos val="l"/>
        <c:majorGridlines/>
        <c:numFmt formatCode="General" sourceLinked="1"/>
        <c:tickLblPos val="nextTo"/>
        <c:crossAx val="40532224"/>
        <c:crosses val="autoZero"/>
        <c:crossBetween val="between"/>
      </c:valAx>
    </c:plotArea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002060"/>
            </a:solidFill>
          </c:spPr>
          <c:dPt>
            <c:idx val="8"/>
            <c:spPr>
              <a:solidFill>
                <a:srgbClr val="FF0000"/>
              </a:solidFill>
            </c:spPr>
          </c:dPt>
          <c:dLbls>
            <c:spPr>
              <a:solidFill>
                <a:srgbClr val="FFC000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Val val="1"/>
          </c:dLbls>
          <c:cat>
            <c:strRef>
              <c:f>Arkusz1!$C$215:$C$237</c:f>
              <c:strCache>
                <c:ptCount val="23"/>
                <c:pt idx="0">
                  <c:v>Toruń</c:v>
                </c:pt>
                <c:pt idx="1">
                  <c:v>radziejowski</c:v>
                </c:pt>
                <c:pt idx="2">
                  <c:v>Bydgoszcz</c:v>
                </c:pt>
                <c:pt idx="3">
                  <c:v>aleksandrowski</c:v>
                </c:pt>
                <c:pt idx="4">
                  <c:v>brodnicki</c:v>
                </c:pt>
                <c:pt idx="5">
                  <c:v>mogileński</c:v>
                </c:pt>
                <c:pt idx="6">
                  <c:v>chełmiński</c:v>
                </c:pt>
                <c:pt idx="7">
                  <c:v>rypiński</c:v>
                </c:pt>
                <c:pt idx="8">
                  <c:v>świecki</c:v>
                </c:pt>
                <c:pt idx="9">
                  <c:v>inowrocławski</c:v>
                </c:pt>
                <c:pt idx="10">
                  <c:v>bydgoski</c:v>
                </c:pt>
                <c:pt idx="11">
                  <c:v>sępoleński</c:v>
                </c:pt>
                <c:pt idx="12">
                  <c:v>tucholski</c:v>
                </c:pt>
                <c:pt idx="13">
                  <c:v>toruński</c:v>
                </c:pt>
                <c:pt idx="14">
                  <c:v>wąbrzeski</c:v>
                </c:pt>
                <c:pt idx="15">
                  <c:v>grudziądzki</c:v>
                </c:pt>
                <c:pt idx="16">
                  <c:v>włocławski</c:v>
                </c:pt>
                <c:pt idx="17">
                  <c:v>golubsko-dobrzyński</c:v>
                </c:pt>
                <c:pt idx="18">
                  <c:v>Grudziądz</c:v>
                </c:pt>
                <c:pt idx="19">
                  <c:v>Ŝniński</c:v>
                </c:pt>
                <c:pt idx="20">
                  <c:v>nakielski</c:v>
                </c:pt>
                <c:pt idx="21">
                  <c:v>Włocławek</c:v>
                </c:pt>
                <c:pt idx="22">
                  <c:v>lipnowski</c:v>
                </c:pt>
              </c:strCache>
            </c:strRef>
          </c:cat>
          <c:val>
            <c:numRef>
              <c:f>Arkusz1!$D$215:$D$237</c:f>
              <c:numCache>
                <c:formatCode>General</c:formatCode>
                <c:ptCount val="23"/>
                <c:pt idx="0">
                  <c:v>6.4700000000000024</c:v>
                </c:pt>
                <c:pt idx="1">
                  <c:v>6.38</c:v>
                </c:pt>
                <c:pt idx="2">
                  <c:v>6.29</c:v>
                </c:pt>
                <c:pt idx="3">
                  <c:v>6.1599999999999975</c:v>
                </c:pt>
                <c:pt idx="4">
                  <c:v>6.1499999999999995</c:v>
                </c:pt>
                <c:pt idx="5">
                  <c:v>6.02</c:v>
                </c:pt>
                <c:pt idx="6">
                  <c:v>6</c:v>
                </c:pt>
                <c:pt idx="7">
                  <c:v>5.99</c:v>
                </c:pt>
                <c:pt idx="8">
                  <c:v>5.9</c:v>
                </c:pt>
                <c:pt idx="9">
                  <c:v>5.8599999999999985</c:v>
                </c:pt>
                <c:pt idx="10">
                  <c:v>5.84</c:v>
                </c:pt>
                <c:pt idx="11">
                  <c:v>5.84</c:v>
                </c:pt>
                <c:pt idx="12">
                  <c:v>5.83</c:v>
                </c:pt>
                <c:pt idx="13">
                  <c:v>5.8</c:v>
                </c:pt>
                <c:pt idx="14">
                  <c:v>5.8</c:v>
                </c:pt>
                <c:pt idx="15">
                  <c:v>5.79</c:v>
                </c:pt>
                <c:pt idx="16">
                  <c:v>5.74</c:v>
                </c:pt>
                <c:pt idx="17">
                  <c:v>5.71</c:v>
                </c:pt>
                <c:pt idx="18">
                  <c:v>5.7</c:v>
                </c:pt>
                <c:pt idx="19">
                  <c:v>5.68</c:v>
                </c:pt>
                <c:pt idx="20">
                  <c:v>5.6199999999999966</c:v>
                </c:pt>
                <c:pt idx="21">
                  <c:v>5.54</c:v>
                </c:pt>
                <c:pt idx="22">
                  <c:v>5.45</c:v>
                </c:pt>
              </c:numCache>
            </c:numRef>
          </c:val>
        </c:ser>
        <c:axId val="40640896"/>
        <c:axId val="40642432"/>
      </c:barChart>
      <c:catAx>
        <c:axId val="40640896"/>
        <c:scaling>
          <c:orientation val="minMax"/>
        </c:scaling>
        <c:axPos val="b"/>
        <c:tickLblPos val="nextTo"/>
        <c:crossAx val="40642432"/>
        <c:crosses val="autoZero"/>
        <c:auto val="1"/>
        <c:lblAlgn val="ctr"/>
        <c:lblOffset val="100"/>
      </c:catAx>
      <c:valAx>
        <c:axId val="40642432"/>
        <c:scaling>
          <c:orientation val="minMax"/>
        </c:scaling>
        <c:axPos val="l"/>
        <c:majorGridlines/>
        <c:numFmt formatCode="General" sourceLinked="1"/>
        <c:tickLblPos val="nextTo"/>
        <c:crossAx val="40640896"/>
        <c:crosses val="autoZero"/>
        <c:crossBetween val="between"/>
      </c:valAx>
    </c:plotArea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002060"/>
            </a:solidFill>
          </c:spPr>
          <c:dPt>
            <c:idx val="15"/>
            <c:spPr>
              <a:solidFill>
                <a:srgbClr val="FF0000"/>
              </a:solidFill>
            </c:spPr>
          </c:dPt>
          <c:dLbls>
            <c:spPr>
              <a:solidFill>
                <a:srgbClr val="FFC000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Val val="1"/>
          </c:dLbls>
          <c:cat>
            <c:strRef>
              <c:f>Arkusz1!$C$240:$C$262</c:f>
              <c:strCache>
                <c:ptCount val="23"/>
                <c:pt idx="0">
                  <c:v>radziejowski</c:v>
                </c:pt>
                <c:pt idx="1">
                  <c:v>Toruń</c:v>
                </c:pt>
                <c:pt idx="2">
                  <c:v>Bydgoszcz</c:v>
                </c:pt>
                <c:pt idx="3">
                  <c:v>aleksandrowski</c:v>
                </c:pt>
                <c:pt idx="4">
                  <c:v>rypiński</c:v>
                </c:pt>
                <c:pt idx="5">
                  <c:v>inowrocławski</c:v>
                </c:pt>
                <c:pt idx="6">
                  <c:v>mogileński</c:v>
                </c:pt>
                <c:pt idx="7">
                  <c:v>brodnicki</c:v>
                </c:pt>
                <c:pt idx="8">
                  <c:v>Włocławek</c:v>
                </c:pt>
                <c:pt idx="9">
                  <c:v>golubsko-dobrzyński</c:v>
                </c:pt>
                <c:pt idx="10">
                  <c:v>Grudziądz</c:v>
                </c:pt>
                <c:pt idx="11">
                  <c:v>chełmiński</c:v>
                </c:pt>
                <c:pt idx="12">
                  <c:v>bydgoski</c:v>
                </c:pt>
                <c:pt idx="13">
                  <c:v>wąbrzeski</c:v>
                </c:pt>
                <c:pt idx="14">
                  <c:v>sępoleński</c:v>
                </c:pt>
                <c:pt idx="15">
                  <c:v>świecki</c:v>
                </c:pt>
                <c:pt idx="16">
                  <c:v>toruński</c:v>
                </c:pt>
                <c:pt idx="17">
                  <c:v>włocławski</c:v>
                </c:pt>
                <c:pt idx="18">
                  <c:v>nakielski</c:v>
                </c:pt>
                <c:pt idx="19">
                  <c:v>Ŝniński</c:v>
                </c:pt>
                <c:pt idx="20">
                  <c:v>tucholski</c:v>
                </c:pt>
                <c:pt idx="21">
                  <c:v>lipnowski</c:v>
                </c:pt>
                <c:pt idx="22">
                  <c:v>grudziądzki</c:v>
                </c:pt>
              </c:strCache>
            </c:strRef>
          </c:cat>
          <c:val>
            <c:numRef>
              <c:f>Arkusz1!$D$240:$D$262</c:f>
              <c:numCache>
                <c:formatCode>General</c:formatCode>
                <c:ptCount val="23"/>
                <c:pt idx="0">
                  <c:v>6.95</c:v>
                </c:pt>
                <c:pt idx="1">
                  <c:v>6.95</c:v>
                </c:pt>
                <c:pt idx="2">
                  <c:v>6.9</c:v>
                </c:pt>
                <c:pt idx="3">
                  <c:v>6.85</c:v>
                </c:pt>
                <c:pt idx="4">
                  <c:v>6.67</c:v>
                </c:pt>
                <c:pt idx="5">
                  <c:v>6.53</c:v>
                </c:pt>
                <c:pt idx="6">
                  <c:v>6.53</c:v>
                </c:pt>
                <c:pt idx="7">
                  <c:v>6.45</c:v>
                </c:pt>
                <c:pt idx="8">
                  <c:v>6.4300000000000024</c:v>
                </c:pt>
                <c:pt idx="9">
                  <c:v>6.3599999999999985</c:v>
                </c:pt>
                <c:pt idx="10">
                  <c:v>6.35</c:v>
                </c:pt>
                <c:pt idx="11">
                  <c:v>6.33</c:v>
                </c:pt>
                <c:pt idx="12">
                  <c:v>6.3</c:v>
                </c:pt>
                <c:pt idx="13">
                  <c:v>6.28</c:v>
                </c:pt>
                <c:pt idx="14">
                  <c:v>6.24</c:v>
                </c:pt>
                <c:pt idx="15">
                  <c:v>6.22</c:v>
                </c:pt>
                <c:pt idx="16">
                  <c:v>6.22</c:v>
                </c:pt>
                <c:pt idx="17">
                  <c:v>6.22</c:v>
                </c:pt>
                <c:pt idx="18">
                  <c:v>6.17</c:v>
                </c:pt>
                <c:pt idx="19">
                  <c:v>6.1199999999999966</c:v>
                </c:pt>
                <c:pt idx="20">
                  <c:v>6.1099999999999985</c:v>
                </c:pt>
                <c:pt idx="21">
                  <c:v>6.09</c:v>
                </c:pt>
                <c:pt idx="22">
                  <c:v>6.02</c:v>
                </c:pt>
              </c:numCache>
            </c:numRef>
          </c:val>
        </c:ser>
        <c:axId val="40671104"/>
        <c:axId val="40672640"/>
      </c:barChart>
      <c:catAx>
        <c:axId val="40671104"/>
        <c:scaling>
          <c:orientation val="minMax"/>
        </c:scaling>
        <c:axPos val="b"/>
        <c:tickLblPos val="nextTo"/>
        <c:crossAx val="40672640"/>
        <c:crosses val="autoZero"/>
        <c:auto val="1"/>
        <c:lblAlgn val="ctr"/>
        <c:lblOffset val="100"/>
      </c:catAx>
      <c:valAx>
        <c:axId val="40672640"/>
        <c:scaling>
          <c:orientation val="minMax"/>
        </c:scaling>
        <c:axPos val="l"/>
        <c:majorGridlines/>
        <c:numFmt formatCode="General" sourceLinked="1"/>
        <c:tickLblPos val="nextTo"/>
        <c:crossAx val="40671104"/>
        <c:crosses val="autoZero"/>
        <c:crossBetween val="between"/>
      </c:valAx>
    </c:plotArea>
    <c:plotVisOnly val="1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002060"/>
            </a:solidFill>
          </c:spPr>
          <c:dPt>
            <c:idx val="13"/>
            <c:spPr>
              <a:solidFill>
                <a:srgbClr val="FF0000"/>
              </a:solidFill>
            </c:spPr>
          </c:dPt>
          <c:dLbls>
            <c:spPr>
              <a:solidFill>
                <a:srgbClr val="FFC000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Val val="1"/>
          </c:dLbls>
          <c:cat>
            <c:strRef>
              <c:f>Arkusz1!$C$265:$C$287</c:f>
              <c:strCache>
                <c:ptCount val="23"/>
                <c:pt idx="0">
                  <c:v>Toruń</c:v>
                </c:pt>
                <c:pt idx="1">
                  <c:v>Bydgoszcz</c:v>
                </c:pt>
                <c:pt idx="2">
                  <c:v>radziejowski</c:v>
                </c:pt>
                <c:pt idx="3">
                  <c:v>aleksandrowski</c:v>
                </c:pt>
                <c:pt idx="4">
                  <c:v>Włocławek</c:v>
                </c:pt>
                <c:pt idx="5">
                  <c:v>brodnicki</c:v>
                </c:pt>
                <c:pt idx="6">
                  <c:v>inowrocławski</c:v>
                </c:pt>
                <c:pt idx="7">
                  <c:v>Grudziądz</c:v>
                </c:pt>
                <c:pt idx="8">
                  <c:v>golubsko-dobrzyński</c:v>
                </c:pt>
                <c:pt idx="9">
                  <c:v>grudziądzki</c:v>
                </c:pt>
                <c:pt idx="10">
                  <c:v>tucholski</c:v>
                </c:pt>
                <c:pt idx="11">
                  <c:v>bydgoski</c:v>
                </c:pt>
                <c:pt idx="12">
                  <c:v>rypiński</c:v>
                </c:pt>
                <c:pt idx="13">
                  <c:v>świecki</c:v>
                </c:pt>
                <c:pt idx="14">
                  <c:v>sępoleński</c:v>
                </c:pt>
                <c:pt idx="15">
                  <c:v>chełmiński</c:v>
                </c:pt>
                <c:pt idx="16">
                  <c:v>mogileński</c:v>
                </c:pt>
                <c:pt idx="17">
                  <c:v>wąbrzeski</c:v>
                </c:pt>
                <c:pt idx="18">
                  <c:v>włocławski</c:v>
                </c:pt>
                <c:pt idx="19">
                  <c:v>nakielski</c:v>
                </c:pt>
                <c:pt idx="20">
                  <c:v>toruński</c:v>
                </c:pt>
                <c:pt idx="21">
                  <c:v>Ŝniński</c:v>
                </c:pt>
                <c:pt idx="22">
                  <c:v>lipnowski</c:v>
                </c:pt>
              </c:strCache>
            </c:strRef>
          </c:cat>
          <c:val>
            <c:numRef>
              <c:f>Arkusz1!$D$265:$D$287</c:f>
              <c:numCache>
                <c:formatCode>General</c:formatCode>
                <c:ptCount val="23"/>
                <c:pt idx="0">
                  <c:v>3.05</c:v>
                </c:pt>
                <c:pt idx="1">
                  <c:v>3</c:v>
                </c:pt>
                <c:pt idx="2">
                  <c:v>2.7600000000000002</c:v>
                </c:pt>
                <c:pt idx="3">
                  <c:v>2.73</c:v>
                </c:pt>
                <c:pt idx="4">
                  <c:v>2.73</c:v>
                </c:pt>
                <c:pt idx="5">
                  <c:v>2.66</c:v>
                </c:pt>
                <c:pt idx="6">
                  <c:v>2.59</c:v>
                </c:pt>
                <c:pt idx="7">
                  <c:v>2.57</c:v>
                </c:pt>
                <c:pt idx="8">
                  <c:v>2.5299999999999998</c:v>
                </c:pt>
                <c:pt idx="9">
                  <c:v>2.5299999999999998</c:v>
                </c:pt>
                <c:pt idx="10">
                  <c:v>2.5299999999999998</c:v>
                </c:pt>
                <c:pt idx="11">
                  <c:v>2.5099999999999998</c:v>
                </c:pt>
                <c:pt idx="12">
                  <c:v>2.5099999999999998</c:v>
                </c:pt>
                <c:pt idx="13">
                  <c:v>2.46</c:v>
                </c:pt>
                <c:pt idx="14">
                  <c:v>2.4099999999999997</c:v>
                </c:pt>
                <c:pt idx="15">
                  <c:v>2.3899999999999997</c:v>
                </c:pt>
                <c:pt idx="16">
                  <c:v>2.3899999999999997</c:v>
                </c:pt>
                <c:pt idx="17">
                  <c:v>2.3499999999999988</c:v>
                </c:pt>
                <c:pt idx="18">
                  <c:v>2.3199999999999967</c:v>
                </c:pt>
                <c:pt idx="19">
                  <c:v>2.2999999999999998</c:v>
                </c:pt>
                <c:pt idx="20">
                  <c:v>2.2799999999999998</c:v>
                </c:pt>
                <c:pt idx="21">
                  <c:v>2.17</c:v>
                </c:pt>
                <c:pt idx="22">
                  <c:v>2.0699999999999998</c:v>
                </c:pt>
              </c:numCache>
            </c:numRef>
          </c:val>
        </c:ser>
        <c:axId val="41771008"/>
        <c:axId val="41772544"/>
      </c:barChart>
      <c:catAx>
        <c:axId val="41771008"/>
        <c:scaling>
          <c:orientation val="minMax"/>
        </c:scaling>
        <c:axPos val="b"/>
        <c:tickLblPos val="nextTo"/>
        <c:crossAx val="41772544"/>
        <c:crosses val="autoZero"/>
        <c:auto val="1"/>
        <c:lblAlgn val="ctr"/>
        <c:lblOffset val="100"/>
      </c:catAx>
      <c:valAx>
        <c:axId val="41772544"/>
        <c:scaling>
          <c:orientation val="minMax"/>
        </c:scaling>
        <c:axPos val="l"/>
        <c:majorGridlines/>
        <c:numFmt formatCode="General" sourceLinked="1"/>
        <c:tickLblPos val="nextTo"/>
        <c:crossAx val="41771008"/>
        <c:crosses val="autoZero"/>
        <c:crossBetween val="between"/>
      </c:valAx>
    </c:plotArea>
    <c:plotVisOnly val="1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7"/>
  <c:chart>
    <c:title>
      <c:tx>
        <c:rich>
          <a:bodyPr/>
          <a:lstStyle/>
          <a:p>
            <a:pPr>
              <a:defRPr/>
            </a:pPr>
            <a:r>
              <a:rPr lang="en-US" dirty="0"/>
              <a:t>EWD</a:t>
            </a:r>
            <a:r>
              <a:rPr lang="pl-PL" dirty="0"/>
              <a:t> 2010 humanistyczna</a:t>
            </a:r>
            <a:r>
              <a:rPr lang="en-US" dirty="0"/>
              <a:t>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Pt>
            <c:idx val="22"/>
            <c:spPr>
              <a:solidFill>
                <a:srgbClr val="FF0000"/>
              </a:solidFill>
            </c:spPr>
          </c:dPt>
          <c:dLbls>
            <c:dLbl>
              <c:idx val="6"/>
              <c:layout>
                <c:manualLayout>
                  <c:x val="1.5432098765432185E-3"/>
                  <c:y val="5.0508587896100833E-2"/>
                </c:manualLayout>
              </c:layout>
              <c:dLblPos val="inBase"/>
              <c:showVal val="1"/>
            </c:dLbl>
            <c:dLbl>
              <c:idx val="7"/>
              <c:layout>
                <c:manualLayout>
                  <c:x val="-1.5432098765432185E-3"/>
                  <c:y val="5.0508587896100833E-2"/>
                </c:manualLayout>
              </c:layout>
              <c:dLblPos val="inBase"/>
              <c:showVal val="1"/>
            </c:dLbl>
            <c:dLbl>
              <c:idx val="8"/>
              <c:layout>
                <c:manualLayout>
                  <c:x val="0"/>
                  <c:y val="3.6478424591628346E-2"/>
                </c:manualLayout>
              </c:layout>
              <c:dLblPos val="inBase"/>
              <c:showVal val="1"/>
            </c:dLbl>
            <c:dLbl>
              <c:idx val="9"/>
              <c:layout>
                <c:manualLayout>
                  <c:x val="1.5432098765432185E-3"/>
                  <c:y val="3.6478424591628346E-2"/>
                </c:manualLayout>
              </c:layout>
              <c:dLblPos val="inBase"/>
              <c:showVal val="1"/>
            </c:dLbl>
            <c:dLbl>
              <c:idx val="10"/>
              <c:layout>
                <c:manualLayout>
                  <c:x val="4.629629629629658E-3"/>
                  <c:y val="5.0508587896100833E-2"/>
                </c:manualLayout>
              </c:layout>
              <c:dLblPos val="inBase"/>
              <c:showVal val="1"/>
            </c:dLbl>
            <c:dLbl>
              <c:idx val="12"/>
              <c:layout>
                <c:manualLayout>
                  <c:x val="1.5432098765432185E-3"/>
                  <c:y val="5.0508587896100833E-2"/>
                </c:manualLayout>
              </c:layout>
              <c:spPr>
                <a:solidFill>
                  <a:schemeClr val="accent6">
                    <a:lumMod val="60000"/>
                    <a:lumOff val="40000"/>
                  </a:schemeClr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inBase"/>
              <c:showVal val="1"/>
            </c:dLbl>
            <c:spPr>
              <a:solidFill>
                <a:srgbClr val="F79646">
                  <a:lumMod val="60000"/>
                  <a:lumOff val="40000"/>
                </a:srgbClr>
              </a:solidFill>
            </c:spPr>
            <c:dLblPos val="inBase"/>
            <c:showVal val="1"/>
          </c:dLbls>
          <c:cat>
            <c:strRef>
              <c:f>Arkusz1!$B$8:$B$30</c:f>
              <c:strCache>
                <c:ptCount val="23"/>
                <c:pt idx="0">
                  <c:v>radziejowski</c:v>
                </c:pt>
                <c:pt idx="1">
                  <c:v>aleksandrowski</c:v>
                </c:pt>
                <c:pt idx="2">
                  <c:v>włocławski</c:v>
                </c:pt>
                <c:pt idx="3">
                  <c:v>m.Bydgoszcz</c:v>
                </c:pt>
                <c:pt idx="4">
                  <c:v>m.Grudziądz</c:v>
                </c:pt>
                <c:pt idx="5">
                  <c:v>m.Toruń</c:v>
                </c:pt>
                <c:pt idx="6">
                  <c:v>wąbrzeski</c:v>
                </c:pt>
                <c:pt idx="7">
                  <c:v>brodnicki</c:v>
                </c:pt>
                <c:pt idx="8">
                  <c:v>grudziądzki</c:v>
                </c:pt>
                <c:pt idx="9">
                  <c:v>lipnowski</c:v>
                </c:pt>
                <c:pt idx="10">
                  <c:v>inowrocławski</c:v>
                </c:pt>
                <c:pt idx="11">
                  <c:v>nakielski</c:v>
                </c:pt>
                <c:pt idx="12">
                  <c:v>bydgoski</c:v>
                </c:pt>
                <c:pt idx="13">
                  <c:v>m.Włocławek</c:v>
                </c:pt>
                <c:pt idx="14">
                  <c:v>chełmiński</c:v>
                </c:pt>
                <c:pt idx="15">
                  <c:v>toruński</c:v>
                </c:pt>
                <c:pt idx="16">
                  <c:v>żniński</c:v>
                </c:pt>
                <c:pt idx="17">
                  <c:v>golubsko-dobrzyński</c:v>
                </c:pt>
                <c:pt idx="18">
                  <c:v>rypiński</c:v>
                </c:pt>
                <c:pt idx="19">
                  <c:v>sępoleński</c:v>
                </c:pt>
                <c:pt idx="20">
                  <c:v>tucholski</c:v>
                </c:pt>
                <c:pt idx="21">
                  <c:v>mogileński</c:v>
                </c:pt>
                <c:pt idx="22">
                  <c:v>świecki</c:v>
                </c:pt>
              </c:strCache>
            </c:strRef>
          </c:cat>
          <c:val>
            <c:numRef>
              <c:f>Arkusz1!$C$8:$C$30</c:f>
              <c:numCache>
                <c:formatCode>General</c:formatCode>
                <c:ptCount val="23"/>
                <c:pt idx="0">
                  <c:v>0.9</c:v>
                </c:pt>
                <c:pt idx="1">
                  <c:v>0.5</c:v>
                </c:pt>
                <c:pt idx="2">
                  <c:v>0.5</c:v>
                </c:pt>
                <c:pt idx="3">
                  <c:v>0.2</c:v>
                </c:pt>
                <c:pt idx="4">
                  <c:v>0.1</c:v>
                </c:pt>
                <c:pt idx="5">
                  <c:v>0</c:v>
                </c:pt>
                <c:pt idx="6">
                  <c:v>-0.30000000000000032</c:v>
                </c:pt>
                <c:pt idx="7">
                  <c:v>-0.4</c:v>
                </c:pt>
                <c:pt idx="8">
                  <c:v>-0.5</c:v>
                </c:pt>
                <c:pt idx="9">
                  <c:v>-0.5</c:v>
                </c:pt>
                <c:pt idx="10">
                  <c:v>-0.60000000000000064</c:v>
                </c:pt>
                <c:pt idx="11">
                  <c:v>-0.70000000000000062</c:v>
                </c:pt>
                <c:pt idx="12">
                  <c:v>-0.9</c:v>
                </c:pt>
                <c:pt idx="13">
                  <c:v>-1</c:v>
                </c:pt>
                <c:pt idx="14">
                  <c:v>-1.2</c:v>
                </c:pt>
                <c:pt idx="15">
                  <c:v>-1.2</c:v>
                </c:pt>
                <c:pt idx="16">
                  <c:v>-1.2</c:v>
                </c:pt>
                <c:pt idx="17">
                  <c:v>-1.3</c:v>
                </c:pt>
                <c:pt idx="18">
                  <c:v>-1.3</c:v>
                </c:pt>
                <c:pt idx="19">
                  <c:v>-1.4</c:v>
                </c:pt>
                <c:pt idx="20">
                  <c:v>-1.5</c:v>
                </c:pt>
                <c:pt idx="21">
                  <c:v>-1.6</c:v>
                </c:pt>
                <c:pt idx="22">
                  <c:v>-2.4</c:v>
                </c:pt>
              </c:numCache>
            </c:numRef>
          </c:val>
        </c:ser>
        <c:dLbls>
          <c:showVal val="1"/>
        </c:dLbls>
        <c:gapWidth val="95"/>
        <c:axId val="41805696"/>
        <c:axId val="41807232"/>
      </c:barChart>
      <c:catAx>
        <c:axId val="41805696"/>
        <c:scaling>
          <c:orientation val="minMax"/>
        </c:scaling>
        <c:axPos val="b"/>
        <c:majorTickMark val="none"/>
        <c:tickLblPos val="nextTo"/>
        <c:spPr>
          <a:noFill/>
        </c:spPr>
        <c:crossAx val="41807232"/>
        <c:crosses val="autoZero"/>
        <c:auto val="1"/>
        <c:lblAlgn val="ctr"/>
        <c:lblOffset val="100"/>
      </c:catAx>
      <c:valAx>
        <c:axId val="4180723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41805696"/>
        <c:crosses val="autoZero"/>
        <c:crossBetween val="between"/>
      </c:valAx>
      <c:spPr>
        <a:solidFill>
          <a:schemeClr val="bg2">
            <a:lumMod val="75000"/>
          </a:schemeClr>
        </a:solidFill>
      </c:spPr>
    </c:plotArea>
    <c:plotVisOnly val="1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view3D>
      <c:rAngAx val="1"/>
    </c:view3D>
    <c:sideWall>
      <c:spPr>
        <a:solidFill>
          <a:schemeClr val="bg2">
            <a:lumMod val="75000"/>
          </a:schemeClr>
        </a:solidFill>
      </c:spPr>
    </c:sideWall>
    <c:backWall>
      <c:spPr>
        <a:solidFill>
          <a:schemeClr val="bg2">
            <a:lumMod val="75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[1]Arkusz1!$C$31</c:f>
              <c:strCache>
                <c:ptCount val="1"/>
                <c:pt idx="0">
                  <c:v>0.1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accent1"/>
              </a:solidFill>
            </a:ln>
          </c:spPr>
          <c:dPt>
            <c:idx val="14"/>
            <c:spPr>
              <a:solidFill>
                <a:srgbClr val="FF0000"/>
              </a:solidFill>
              <a:ln>
                <a:solidFill>
                  <a:schemeClr val="accent1"/>
                </a:solidFill>
              </a:ln>
            </c:spPr>
          </c:dPt>
          <c:dLbls>
            <c:dLbl>
              <c:idx val="5"/>
              <c:spPr>
                <a:solidFill>
                  <a:schemeClr val="accent6">
                    <a:lumMod val="60000"/>
                    <a:lumOff val="40000"/>
                  </a:schemeClr>
                </a:solidFill>
              </c:spPr>
              <c:txPr>
                <a:bodyPr rot="0" vert="horz"/>
                <a:lstStyle/>
                <a:p>
                  <a:pPr>
                    <a:defRPr/>
                  </a:pPr>
                  <a:endParaRPr lang="pl-PL"/>
                </a:p>
              </c:txPr>
            </c:dLbl>
            <c:dLbl>
              <c:idx val="13"/>
              <c:layout>
                <c:manualLayout>
                  <c:x val="0"/>
                  <c:y val="8.3989501312335929E-2"/>
                </c:manualLayout>
              </c:layout>
              <c:showVal val="1"/>
            </c:dLbl>
            <c:dLbl>
              <c:idx val="14"/>
              <c:layout>
                <c:manualLayout>
                  <c:x val="3.7718057520037852E-3"/>
                  <c:y val="8.0489938757655283E-2"/>
                </c:manualLayout>
              </c:layout>
              <c:showVal val="1"/>
            </c:dLbl>
            <c:dLbl>
              <c:idx val="15"/>
              <c:layout>
                <c:manualLayout>
                  <c:x val="0"/>
                  <c:y val="9.4488188976377882E-2"/>
                </c:manualLayout>
              </c:layout>
              <c:showVal val="1"/>
            </c:dLbl>
            <c:dLbl>
              <c:idx val="16"/>
              <c:layout>
                <c:manualLayout>
                  <c:x val="1.8859028760018991E-3"/>
                  <c:y val="0.10848643919510068"/>
                </c:manualLayout>
              </c:layout>
              <c:showVal val="1"/>
            </c:dLbl>
            <c:dLbl>
              <c:idx val="17"/>
              <c:layout>
                <c:manualLayout>
                  <c:x val="3.7718057520037852E-3"/>
                  <c:y val="0.15048118985127057"/>
                </c:manualLayout>
              </c:layout>
              <c:showVal val="1"/>
            </c:dLbl>
            <c:dLbl>
              <c:idx val="18"/>
              <c:layout>
                <c:manualLayout>
                  <c:x val="3.7718057520037852E-3"/>
                  <c:y val="0.17147856517935259"/>
                </c:manualLayout>
              </c:layout>
              <c:showVal val="1"/>
            </c:dLbl>
            <c:dLbl>
              <c:idx val="19"/>
              <c:layout>
                <c:manualLayout>
                  <c:x val="0"/>
                  <c:y val="0.24146981627296701"/>
                </c:manualLayout>
              </c:layout>
              <c:showVal val="1"/>
            </c:dLbl>
            <c:dLbl>
              <c:idx val="20"/>
              <c:layout>
                <c:manualLayout>
                  <c:x val="1.8859028760018991E-3"/>
                  <c:y val="0.33945811891623962"/>
                </c:manualLayout>
              </c:layout>
              <c:showVal val="1"/>
            </c:dLbl>
            <c:dLbl>
              <c:idx val="21"/>
              <c:layout>
                <c:manualLayout>
                  <c:x val="0"/>
                  <c:y val="0.37445319335083405"/>
                </c:manualLayout>
              </c:layout>
              <c:showVal val="1"/>
            </c:dLbl>
            <c:spPr>
              <a:solidFill>
                <a:srgbClr val="F79646">
                  <a:lumMod val="60000"/>
                  <a:lumOff val="40000"/>
                </a:srgbClr>
              </a:solidFill>
            </c:spPr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showVal val="1"/>
          </c:dLbls>
          <c:cat>
            <c:strRef>
              <c:f>[1]Arkusz1!$B$32:$B$54</c:f>
              <c:strCache>
                <c:ptCount val="23"/>
                <c:pt idx="0">
                  <c:v>chełmiński</c:v>
                </c:pt>
                <c:pt idx="1">
                  <c:v>brodnicki</c:v>
                </c:pt>
                <c:pt idx="2">
                  <c:v>grudziądzki</c:v>
                </c:pt>
                <c:pt idx="3">
                  <c:v>wąbrzeski</c:v>
                </c:pt>
                <c:pt idx="4">
                  <c:v>włocławski</c:v>
                </c:pt>
                <c:pt idx="5">
                  <c:v>bydgoski</c:v>
                </c:pt>
                <c:pt idx="6">
                  <c:v>nakielski</c:v>
                </c:pt>
                <c:pt idx="7">
                  <c:v>inowrocławski</c:v>
                </c:pt>
                <c:pt idx="8">
                  <c:v>m.Toruń</c:v>
                </c:pt>
                <c:pt idx="9">
                  <c:v>żniński</c:v>
                </c:pt>
                <c:pt idx="10">
                  <c:v>m.Włocławek</c:v>
                </c:pt>
                <c:pt idx="11">
                  <c:v>lipnowski</c:v>
                </c:pt>
                <c:pt idx="12">
                  <c:v>radziejowski</c:v>
                </c:pt>
                <c:pt idx="13">
                  <c:v>golubsko-dobrzyński</c:v>
                </c:pt>
                <c:pt idx="14">
                  <c:v>świecki</c:v>
                </c:pt>
                <c:pt idx="15">
                  <c:v>m.Grudziądz</c:v>
                </c:pt>
                <c:pt idx="16">
                  <c:v>sępoleński</c:v>
                </c:pt>
                <c:pt idx="17">
                  <c:v>tucholski</c:v>
                </c:pt>
                <c:pt idx="18">
                  <c:v>aleksandrowski</c:v>
                </c:pt>
                <c:pt idx="19">
                  <c:v>toruński</c:v>
                </c:pt>
                <c:pt idx="20">
                  <c:v>rypiński</c:v>
                </c:pt>
                <c:pt idx="21">
                  <c:v>mogileński</c:v>
                </c:pt>
              </c:strCache>
            </c:strRef>
          </c:cat>
          <c:val>
            <c:numRef>
              <c:f>[1]Arkusz1!$C$32:$C$54</c:f>
              <c:numCache>
                <c:formatCode>General</c:formatCode>
                <c:ptCount val="23"/>
                <c:pt idx="0">
                  <c:v>1.9000000000000001</c:v>
                </c:pt>
                <c:pt idx="1">
                  <c:v>1.3</c:v>
                </c:pt>
                <c:pt idx="2">
                  <c:v>0.9</c:v>
                </c:pt>
                <c:pt idx="3">
                  <c:v>0.70000000000000062</c:v>
                </c:pt>
                <c:pt idx="4">
                  <c:v>0.70000000000000062</c:v>
                </c:pt>
                <c:pt idx="5">
                  <c:v>0.30000000000000032</c:v>
                </c:pt>
                <c:pt idx="6">
                  <c:v>0.30000000000000032</c:v>
                </c:pt>
                <c:pt idx="7">
                  <c:v>0.2</c:v>
                </c:pt>
                <c:pt idx="8">
                  <c:v>0.2</c:v>
                </c:pt>
                <c:pt idx="9">
                  <c:v>0.2</c:v>
                </c:pt>
                <c:pt idx="10">
                  <c:v>0.1</c:v>
                </c:pt>
                <c:pt idx="11">
                  <c:v>0</c:v>
                </c:pt>
                <c:pt idx="12">
                  <c:v>0</c:v>
                </c:pt>
                <c:pt idx="13">
                  <c:v>-0.1</c:v>
                </c:pt>
                <c:pt idx="14">
                  <c:v>-0.1</c:v>
                </c:pt>
                <c:pt idx="15">
                  <c:v>-0.2</c:v>
                </c:pt>
                <c:pt idx="16">
                  <c:v>-0.30000000000000032</c:v>
                </c:pt>
                <c:pt idx="17">
                  <c:v>-0.5</c:v>
                </c:pt>
                <c:pt idx="18">
                  <c:v>-0.60000000000000064</c:v>
                </c:pt>
                <c:pt idx="19">
                  <c:v>-0.9</c:v>
                </c:pt>
                <c:pt idx="20">
                  <c:v>-1.4</c:v>
                </c:pt>
                <c:pt idx="21">
                  <c:v>-1.6</c:v>
                </c:pt>
              </c:numCache>
            </c:numRef>
          </c:val>
        </c:ser>
        <c:shape val="box"/>
        <c:axId val="40612608"/>
        <c:axId val="40614144"/>
        <c:axId val="0"/>
      </c:bar3DChart>
      <c:catAx>
        <c:axId val="40612608"/>
        <c:scaling>
          <c:orientation val="minMax"/>
        </c:scaling>
        <c:axPos val="b"/>
        <c:tickLblPos val="nextTo"/>
        <c:crossAx val="40614144"/>
        <c:crosses val="autoZero"/>
        <c:auto val="1"/>
        <c:lblAlgn val="ctr"/>
        <c:lblOffset val="100"/>
      </c:catAx>
      <c:valAx>
        <c:axId val="40614144"/>
        <c:scaling>
          <c:orientation val="minMax"/>
        </c:scaling>
        <c:axPos val="l"/>
        <c:majorGridlines/>
        <c:numFmt formatCode="General" sourceLinked="1"/>
        <c:tickLblPos val="nextTo"/>
        <c:crossAx val="40612608"/>
        <c:crosses val="autoZero"/>
        <c:crossBetween val="between"/>
      </c:valAx>
    </c:plotArea>
    <c:plotVisOnly val="1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dLbls>
            <c:spPr>
              <a:solidFill>
                <a:srgbClr val="FFFF00"/>
              </a:solidFill>
            </c:spPr>
            <c:showVal val="1"/>
          </c:dLbls>
          <c:cat>
            <c:strRef>
              <c:f>'[Powiaty  wykresy.xlsx]Arkusz1'!$C$520:$C$530</c:f>
              <c:strCache>
                <c:ptCount val="11"/>
                <c:pt idx="0">
                  <c:v>Gmina Lniano</c:v>
                </c:pt>
                <c:pt idx="1">
                  <c:v>Gmina Pruszcz</c:v>
                </c:pt>
                <c:pt idx="2">
                  <c:v>Gmina Świekatowo</c:v>
                </c:pt>
                <c:pt idx="3">
                  <c:v>Gmina Osie</c:v>
                </c:pt>
                <c:pt idx="4">
                  <c:v>Miasto i Gmina Świecie</c:v>
                </c:pt>
                <c:pt idx="5">
                  <c:v>Gmina Bukowiec</c:v>
                </c:pt>
                <c:pt idx="6">
                  <c:v>Gmina Warlubie</c:v>
                </c:pt>
                <c:pt idx="7">
                  <c:v>Gmina Dragacz</c:v>
                </c:pt>
                <c:pt idx="8">
                  <c:v>Gmina JeŜewo</c:v>
                </c:pt>
                <c:pt idx="9">
                  <c:v>Gmina Drzycim</c:v>
                </c:pt>
                <c:pt idx="10">
                  <c:v>Miasto i Gmina Nowe</c:v>
                </c:pt>
              </c:strCache>
            </c:strRef>
          </c:cat>
          <c:val>
            <c:numRef>
              <c:f>'[Powiaty  wykresy.xlsx]Arkusz1'!$D$520:$D$530</c:f>
              <c:numCache>
                <c:formatCode>General</c:formatCode>
                <c:ptCount val="11"/>
                <c:pt idx="0">
                  <c:v>24.49</c:v>
                </c:pt>
                <c:pt idx="1">
                  <c:v>24.19</c:v>
                </c:pt>
                <c:pt idx="2">
                  <c:v>23.08</c:v>
                </c:pt>
                <c:pt idx="3">
                  <c:v>22.75</c:v>
                </c:pt>
                <c:pt idx="4">
                  <c:v>22.56</c:v>
                </c:pt>
                <c:pt idx="5">
                  <c:v>22.419999999999991</c:v>
                </c:pt>
                <c:pt idx="6">
                  <c:v>21.36</c:v>
                </c:pt>
                <c:pt idx="7">
                  <c:v>21.17</c:v>
                </c:pt>
                <c:pt idx="8">
                  <c:v>21.12</c:v>
                </c:pt>
                <c:pt idx="9">
                  <c:v>21.05</c:v>
                </c:pt>
                <c:pt idx="10">
                  <c:v>20.67</c:v>
                </c:pt>
              </c:numCache>
            </c:numRef>
          </c:val>
        </c:ser>
        <c:axId val="41877888"/>
        <c:axId val="41879424"/>
      </c:barChart>
      <c:catAx>
        <c:axId val="41877888"/>
        <c:scaling>
          <c:orientation val="minMax"/>
        </c:scaling>
        <c:axPos val="b"/>
        <c:tickLblPos val="nextTo"/>
        <c:crossAx val="41879424"/>
        <c:crosses val="autoZero"/>
        <c:auto val="1"/>
        <c:lblAlgn val="ctr"/>
        <c:lblOffset val="100"/>
      </c:catAx>
      <c:valAx>
        <c:axId val="41879424"/>
        <c:scaling>
          <c:orientation val="minMax"/>
        </c:scaling>
        <c:axPos val="l"/>
        <c:majorGridlines/>
        <c:numFmt formatCode="General" sourceLinked="1"/>
        <c:tickLblPos val="nextTo"/>
        <c:crossAx val="41877888"/>
        <c:crosses val="autoZero"/>
        <c:crossBetween val="between"/>
      </c:valAx>
    </c:plotArea>
    <c:plotVisOnly val="1"/>
  </c:chart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002060"/>
            </a:solidFill>
          </c:spPr>
          <c:dLbls>
            <c:spPr>
              <a:solidFill>
                <a:srgbClr val="FFFF00"/>
              </a:solidFill>
            </c:spPr>
            <c:showVal val="1"/>
          </c:dLbls>
          <c:cat>
            <c:strRef>
              <c:f>Arkusz1!$C$538:$C$548</c:f>
              <c:strCache>
                <c:ptCount val="11"/>
                <c:pt idx="0">
                  <c:v>Gmina Osie</c:v>
                </c:pt>
                <c:pt idx="1">
                  <c:v>Gmina Pruszcz</c:v>
                </c:pt>
                <c:pt idx="2">
                  <c:v>Gmina Lniano</c:v>
                </c:pt>
                <c:pt idx="3">
                  <c:v>Gmina Świekatowo</c:v>
                </c:pt>
                <c:pt idx="4">
                  <c:v>Gmina JeŜewo</c:v>
                </c:pt>
                <c:pt idx="5">
                  <c:v>Gmina Drzycim</c:v>
                </c:pt>
                <c:pt idx="6">
                  <c:v>Gmina Bukowiec</c:v>
                </c:pt>
                <c:pt idx="7">
                  <c:v>Miasto i Gmina Świecie</c:v>
                </c:pt>
                <c:pt idx="8">
                  <c:v>Gmina Warlubie</c:v>
                </c:pt>
                <c:pt idx="9">
                  <c:v>Gmina Dragacz</c:v>
                </c:pt>
                <c:pt idx="10">
                  <c:v>Miasto i Gmina Nowe</c:v>
                </c:pt>
              </c:strCache>
            </c:strRef>
          </c:cat>
          <c:val>
            <c:numRef>
              <c:f>Arkusz1!$D$538:$D$548</c:f>
              <c:numCache>
                <c:formatCode>General</c:formatCode>
                <c:ptCount val="11"/>
                <c:pt idx="0">
                  <c:v>24.51</c:v>
                </c:pt>
                <c:pt idx="1">
                  <c:v>23.51</c:v>
                </c:pt>
                <c:pt idx="2">
                  <c:v>23.09</c:v>
                </c:pt>
                <c:pt idx="3">
                  <c:v>22.939999999999994</c:v>
                </c:pt>
                <c:pt idx="4">
                  <c:v>22.18</c:v>
                </c:pt>
                <c:pt idx="5">
                  <c:v>22.16</c:v>
                </c:pt>
                <c:pt idx="6">
                  <c:v>22.08</c:v>
                </c:pt>
                <c:pt idx="7">
                  <c:v>21.7</c:v>
                </c:pt>
                <c:pt idx="8">
                  <c:v>20.66</c:v>
                </c:pt>
                <c:pt idx="9">
                  <c:v>20.45</c:v>
                </c:pt>
                <c:pt idx="10">
                  <c:v>20.37</c:v>
                </c:pt>
              </c:numCache>
            </c:numRef>
          </c:val>
        </c:ser>
        <c:axId val="41911808"/>
        <c:axId val="41913344"/>
      </c:barChart>
      <c:catAx>
        <c:axId val="41911808"/>
        <c:scaling>
          <c:orientation val="minMax"/>
        </c:scaling>
        <c:axPos val="b"/>
        <c:tickLblPos val="nextTo"/>
        <c:crossAx val="41913344"/>
        <c:crosses val="autoZero"/>
        <c:auto val="1"/>
        <c:lblAlgn val="ctr"/>
        <c:lblOffset val="100"/>
      </c:catAx>
      <c:valAx>
        <c:axId val="41913344"/>
        <c:scaling>
          <c:orientation val="minMax"/>
        </c:scaling>
        <c:axPos val="l"/>
        <c:majorGridlines/>
        <c:numFmt formatCode="General" sourceLinked="1"/>
        <c:tickLblPos val="nextTo"/>
        <c:crossAx val="41911808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67777077865267821"/>
          <c:y val="0.4537037037037037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Arkusz1!$C$181</c:f>
              <c:strCache>
                <c:ptCount val="1"/>
              </c:strCache>
            </c:strRef>
          </c:tx>
          <c:dPt>
            <c:idx val="15"/>
            <c:spPr>
              <a:solidFill>
                <a:srgbClr val="C00000"/>
              </a:solidFill>
            </c:spPr>
          </c:dPt>
          <c:dLbls>
            <c:spPr>
              <a:solidFill>
                <a:prstClr val="white"/>
              </a:solidFill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Val val="1"/>
          </c:dLbls>
          <c:cat>
            <c:strRef>
              <c:f>Arkusz1!$B$182:$B$197</c:f>
              <c:strCache>
                <c:ptCount val="16"/>
                <c:pt idx="0">
                  <c:v>mazowieckie</c:v>
                </c:pt>
                <c:pt idx="1">
                  <c:v>lubuskie</c:v>
                </c:pt>
                <c:pt idx="2">
                  <c:v>dolnośląskie</c:v>
                </c:pt>
                <c:pt idx="3">
                  <c:v>podlaskie</c:v>
                </c:pt>
                <c:pt idx="4">
                  <c:v>śląskie</c:v>
                </c:pt>
                <c:pt idx="5">
                  <c:v>małopolskie</c:v>
                </c:pt>
                <c:pt idx="6">
                  <c:v>łódzkie</c:v>
                </c:pt>
                <c:pt idx="7">
                  <c:v>opolskie</c:v>
                </c:pt>
                <c:pt idx="8">
                  <c:v>pomorskie</c:v>
                </c:pt>
                <c:pt idx="9">
                  <c:v>wielkopolskie</c:v>
                </c:pt>
                <c:pt idx="10">
                  <c:v>podkarpackie</c:v>
                </c:pt>
                <c:pt idx="11">
                  <c:v>zachodniopomorskie</c:v>
                </c:pt>
                <c:pt idx="12">
                  <c:v>lubelskie</c:v>
                </c:pt>
                <c:pt idx="13">
                  <c:v>świętokrzyskie</c:v>
                </c:pt>
                <c:pt idx="14">
                  <c:v>warmińsko-mazurskie</c:v>
                </c:pt>
                <c:pt idx="15">
                  <c:v>kujawsko-pomorskie</c:v>
                </c:pt>
              </c:strCache>
            </c:strRef>
          </c:cat>
          <c:val>
            <c:numRef>
              <c:f>Arkusz1!$C$182:$C$197</c:f>
              <c:numCache>
                <c:formatCode>General</c:formatCode>
                <c:ptCount val="16"/>
                <c:pt idx="0">
                  <c:v>29.16</c:v>
                </c:pt>
                <c:pt idx="1">
                  <c:v>28.919999999999987</c:v>
                </c:pt>
                <c:pt idx="2">
                  <c:v>28.7</c:v>
                </c:pt>
                <c:pt idx="3">
                  <c:v>28.7</c:v>
                </c:pt>
                <c:pt idx="4">
                  <c:v>28.68</c:v>
                </c:pt>
                <c:pt idx="5">
                  <c:v>28.650000000000031</c:v>
                </c:pt>
                <c:pt idx="6">
                  <c:v>28.56</c:v>
                </c:pt>
                <c:pt idx="7">
                  <c:v>28.3</c:v>
                </c:pt>
                <c:pt idx="8">
                  <c:v>28.25</c:v>
                </c:pt>
                <c:pt idx="9">
                  <c:v>28.08</c:v>
                </c:pt>
                <c:pt idx="10">
                  <c:v>27.91</c:v>
                </c:pt>
                <c:pt idx="11">
                  <c:v>27.88</c:v>
                </c:pt>
                <c:pt idx="12">
                  <c:v>27.36</c:v>
                </c:pt>
                <c:pt idx="13">
                  <c:v>27.36</c:v>
                </c:pt>
                <c:pt idx="14">
                  <c:v>27.3</c:v>
                </c:pt>
                <c:pt idx="15">
                  <c:v>26.67</c:v>
                </c:pt>
              </c:numCache>
            </c:numRef>
          </c:val>
        </c:ser>
        <c:axId val="33240192"/>
        <c:axId val="33241728"/>
      </c:barChart>
      <c:catAx>
        <c:axId val="33240192"/>
        <c:scaling>
          <c:orientation val="minMax"/>
        </c:scaling>
        <c:axPos val="b"/>
        <c:tickLblPos val="nextTo"/>
        <c:crossAx val="33241728"/>
        <c:crosses val="autoZero"/>
        <c:auto val="1"/>
        <c:lblAlgn val="ctr"/>
        <c:lblOffset val="100"/>
      </c:catAx>
      <c:valAx>
        <c:axId val="33241728"/>
        <c:scaling>
          <c:orientation val="minMax"/>
        </c:scaling>
        <c:axPos val="l"/>
        <c:majorGridlines/>
        <c:numFmt formatCode="General" sourceLinked="1"/>
        <c:tickLblPos val="nextTo"/>
        <c:crossAx val="33240192"/>
        <c:crosses val="autoZero"/>
        <c:crossBetween val="between"/>
      </c:valAx>
    </c:plotArea>
    <c:plotVisOnly val="1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Arkusz1!$C$202</c:f>
              <c:strCache>
                <c:ptCount val="1"/>
              </c:strCache>
            </c:strRef>
          </c:tx>
          <c:dPt>
            <c:idx val="14"/>
            <c:spPr>
              <a:solidFill>
                <a:srgbClr val="C00000"/>
              </a:solidFill>
            </c:spPr>
          </c:dPt>
          <c:dLbls>
            <c:spPr>
              <a:solidFill>
                <a:prstClr val="white"/>
              </a:solidFill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Val val="1"/>
          </c:dLbls>
          <c:cat>
            <c:strRef>
              <c:f>Arkusz1!$B$203:$B$218</c:f>
              <c:strCache>
                <c:ptCount val="16"/>
                <c:pt idx="0">
                  <c:v>małopolskie</c:v>
                </c:pt>
                <c:pt idx="1">
                  <c:v>mazowieckie</c:v>
                </c:pt>
                <c:pt idx="2">
                  <c:v>opolskie</c:v>
                </c:pt>
                <c:pt idx="3">
                  <c:v>podkarpackie</c:v>
                </c:pt>
                <c:pt idx="4">
                  <c:v>śląskie</c:v>
                </c:pt>
                <c:pt idx="5">
                  <c:v>lubelskie</c:v>
                </c:pt>
                <c:pt idx="6">
                  <c:v>świętokrzyskie</c:v>
                </c:pt>
                <c:pt idx="7">
                  <c:v>łódzkie</c:v>
                </c:pt>
                <c:pt idx="8">
                  <c:v>lubuskie</c:v>
                </c:pt>
                <c:pt idx="9">
                  <c:v>podlaskie</c:v>
                </c:pt>
                <c:pt idx="10">
                  <c:v>wielkopolskie</c:v>
                </c:pt>
                <c:pt idx="11">
                  <c:v>dolnośląskie</c:v>
                </c:pt>
                <c:pt idx="12">
                  <c:v>zachodniopomorskie</c:v>
                </c:pt>
                <c:pt idx="13">
                  <c:v>warmińsko-mazurskie</c:v>
                </c:pt>
                <c:pt idx="14">
                  <c:v>kujawsko-pomorskie</c:v>
                </c:pt>
                <c:pt idx="15">
                  <c:v>pomorskie</c:v>
                </c:pt>
              </c:strCache>
            </c:strRef>
          </c:cat>
          <c:val>
            <c:numRef>
              <c:f>Arkusz1!$C$203:$C$218</c:f>
              <c:numCache>
                <c:formatCode>General</c:formatCode>
                <c:ptCount val="16"/>
                <c:pt idx="0">
                  <c:v>29.1</c:v>
                </c:pt>
                <c:pt idx="1">
                  <c:v>28.939999999999987</c:v>
                </c:pt>
                <c:pt idx="2">
                  <c:v>28.8</c:v>
                </c:pt>
                <c:pt idx="3">
                  <c:v>28.54</c:v>
                </c:pt>
                <c:pt idx="4">
                  <c:v>28.37</c:v>
                </c:pt>
                <c:pt idx="5">
                  <c:v>28.36</c:v>
                </c:pt>
                <c:pt idx="6">
                  <c:v>28.22</c:v>
                </c:pt>
                <c:pt idx="7">
                  <c:v>27.86</c:v>
                </c:pt>
                <c:pt idx="8">
                  <c:v>27.77</c:v>
                </c:pt>
                <c:pt idx="9">
                  <c:v>27.7</c:v>
                </c:pt>
                <c:pt idx="10">
                  <c:v>27.52</c:v>
                </c:pt>
                <c:pt idx="11">
                  <c:v>27.3</c:v>
                </c:pt>
                <c:pt idx="12">
                  <c:v>27.02</c:v>
                </c:pt>
                <c:pt idx="13">
                  <c:v>26.8</c:v>
                </c:pt>
                <c:pt idx="14">
                  <c:v>26.53</c:v>
                </c:pt>
                <c:pt idx="15">
                  <c:v>25.830000000000005</c:v>
                </c:pt>
              </c:numCache>
            </c:numRef>
          </c:val>
        </c:ser>
        <c:axId val="33320960"/>
        <c:axId val="33322496"/>
      </c:barChart>
      <c:catAx>
        <c:axId val="33320960"/>
        <c:scaling>
          <c:orientation val="minMax"/>
        </c:scaling>
        <c:axPos val="b"/>
        <c:tickLblPos val="nextTo"/>
        <c:crossAx val="33322496"/>
        <c:crosses val="autoZero"/>
        <c:auto val="1"/>
        <c:lblAlgn val="ctr"/>
        <c:lblOffset val="100"/>
      </c:catAx>
      <c:valAx>
        <c:axId val="33322496"/>
        <c:scaling>
          <c:orientation val="minMax"/>
        </c:scaling>
        <c:axPos val="l"/>
        <c:majorGridlines/>
        <c:numFmt formatCode="General" sourceLinked="1"/>
        <c:tickLblPos val="nextTo"/>
        <c:crossAx val="33320960"/>
        <c:crosses val="autoZero"/>
        <c:crossBetween val="between"/>
      </c:valAx>
    </c:plotArea>
    <c:plotVisOnly val="1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dPt>
            <c:idx val="13"/>
            <c:spPr>
              <a:solidFill>
                <a:srgbClr val="FF0000"/>
              </a:solidFill>
            </c:spPr>
          </c:dPt>
          <c:dLbls>
            <c:spPr>
              <a:solidFill>
                <a:srgbClr val="FFC000"/>
              </a:solidFill>
            </c:spPr>
            <c:showVal val="1"/>
          </c:dLbls>
          <c:cat>
            <c:strRef>
              <c:f>Arkusz1!$C$473:$C$488</c:f>
              <c:strCache>
                <c:ptCount val="16"/>
                <c:pt idx="0">
                  <c:v>małopolskie</c:v>
                </c:pt>
                <c:pt idx="1">
                  <c:v>podkarpackie</c:v>
                </c:pt>
                <c:pt idx="2">
                  <c:v>mazowieckie</c:v>
                </c:pt>
                <c:pt idx="3">
                  <c:v>lubelskie</c:v>
                </c:pt>
                <c:pt idx="4">
                  <c:v>podlaskie</c:v>
                </c:pt>
                <c:pt idx="5">
                  <c:v>śląskie</c:v>
                </c:pt>
                <c:pt idx="6">
                  <c:v>łódzkie</c:v>
                </c:pt>
                <c:pt idx="7">
                  <c:v>świętokrzyskie</c:v>
                </c:pt>
                <c:pt idx="8">
                  <c:v>dolnośląskie</c:v>
                </c:pt>
                <c:pt idx="9">
                  <c:v>opolskie</c:v>
                </c:pt>
                <c:pt idx="10">
                  <c:v>warmińsko-mazurskie</c:v>
                </c:pt>
                <c:pt idx="11">
                  <c:v>lubuskie</c:v>
                </c:pt>
                <c:pt idx="12">
                  <c:v>wielkopolskie</c:v>
                </c:pt>
                <c:pt idx="13">
                  <c:v>kujawsko-pomorskie</c:v>
                </c:pt>
                <c:pt idx="14">
                  <c:v>zachodniopomorskie</c:v>
                </c:pt>
                <c:pt idx="15">
                  <c:v>pomorskie</c:v>
                </c:pt>
              </c:strCache>
            </c:strRef>
          </c:cat>
          <c:val>
            <c:numRef>
              <c:f>Arkusz1!$D$473:$D$488</c:f>
              <c:numCache>
                <c:formatCode>General</c:formatCode>
                <c:ptCount val="16"/>
                <c:pt idx="0">
                  <c:v>16.100000000000001</c:v>
                </c:pt>
                <c:pt idx="1">
                  <c:v>16.079999999999988</c:v>
                </c:pt>
                <c:pt idx="2">
                  <c:v>16.059999999999999</c:v>
                </c:pt>
                <c:pt idx="3">
                  <c:v>15.69</c:v>
                </c:pt>
                <c:pt idx="4">
                  <c:v>15.52</c:v>
                </c:pt>
                <c:pt idx="5">
                  <c:v>15.44</c:v>
                </c:pt>
                <c:pt idx="6">
                  <c:v>15.43</c:v>
                </c:pt>
                <c:pt idx="7">
                  <c:v>15.32</c:v>
                </c:pt>
                <c:pt idx="8">
                  <c:v>15.219999999999999</c:v>
                </c:pt>
                <c:pt idx="9">
                  <c:v>14.99</c:v>
                </c:pt>
                <c:pt idx="10">
                  <c:v>14.92</c:v>
                </c:pt>
                <c:pt idx="11">
                  <c:v>14.860000000000005</c:v>
                </c:pt>
                <c:pt idx="12">
                  <c:v>14.8</c:v>
                </c:pt>
                <c:pt idx="13">
                  <c:v>14.75</c:v>
                </c:pt>
                <c:pt idx="14">
                  <c:v>14.639999999999999</c:v>
                </c:pt>
                <c:pt idx="15">
                  <c:v>14.61</c:v>
                </c:pt>
              </c:numCache>
            </c:numRef>
          </c:val>
        </c:ser>
        <c:axId val="33112832"/>
        <c:axId val="33114368"/>
      </c:barChart>
      <c:catAx>
        <c:axId val="33112832"/>
        <c:scaling>
          <c:orientation val="minMax"/>
        </c:scaling>
        <c:axPos val="b"/>
        <c:tickLblPos val="nextTo"/>
        <c:crossAx val="33114368"/>
        <c:crosses val="autoZero"/>
        <c:auto val="1"/>
        <c:lblAlgn val="ctr"/>
        <c:lblOffset val="100"/>
      </c:catAx>
      <c:valAx>
        <c:axId val="33114368"/>
        <c:scaling>
          <c:orientation val="minMax"/>
        </c:scaling>
        <c:axPos val="l"/>
        <c:majorGridlines/>
        <c:numFmt formatCode="General" sourceLinked="1"/>
        <c:tickLblPos val="nextTo"/>
        <c:crossAx val="33112832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dPt>
            <c:idx val="8"/>
            <c:spPr>
              <a:solidFill>
                <a:srgbClr val="FF0000"/>
              </a:solidFill>
            </c:spPr>
          </c:dPt>
          <c:dLbls>
            <c:spPr>
              <a:solidFill>
                <a:srgbClr val="FFC000"/>
              </a:solidFill>
            </c:spPr>
            <c:showVal val="1"/>
          </c:dLbls>
          <c:cat>
            <c:strRef>
              <c:f>Arkusz1!$C$495:$C$510</c:f>
              <c:strCache>
                <c:ptCount val="16"/>
                <c:pt idx="0">
                  <c:v>mazowieckie</c:v>
                </c:pt>
                <c:pt idx="1">
                  <c:v>podkarpackie</c:v>
                </c:pt>
                <c:pt idx="2">
                  <c:v>lubelskie</c:v>
                </c:pt>
                <c:pt idx="3">
                  <c:v>małopolskie</c:v>
                </c:pt>
                <c:pt idx="4">
                  <c:v>śląskie</c:v>
                </c:pt>
                <c:pt idx="5">
                  <c:v>świętokrzyskie</c:v>
                </c:pt>
                <c:pt idx="6">
                  <c:v>łódzkie</c:v>
                </c:pt>
                <c:pt idx="7">
                  <c:v>opolskie</c:v>
                </c:pt>
                <c:pt idx="8">
                  <c:v>kujawsko-pomorskie</c:v>
                </c:pt>
                <c:pt idx="9">
                  <c:v>dolnośląskie</c:v>
                </c:pt>
                <c:pt idx="10">
                  <c:v>podlaskie</c:v>
                </c:pt>
                <c:pt idx="11">
                  <c:v>lubuskie</c:v>
                </c:pt>
                <c:pt idx="12">
                  <c:v>zachodniopomorskie</c:v>
                </c:pt>
                <c:pt idx="13">
                  <c:v>wielkopolskie</c:v>
                </c:pt>
                <c:pt idx="14">
                  <c:v>warmińsko-mazurskie</c:v>
                </c:pt>
                <c:pt idx="15">
                  <c:v>pomorskie</c:v>
                </c:pt>
              </c:strCache>
            </c:strRef>
          </c:cat>
          <c:val>
            <c:numRef>
              <c:f>Arkusz1!$D$495:$D$510</c:f>
              <c:numCache>
                <c:formatCode>General</c:formatCode>
                <c:ptCount val="16"/>
                <c:pt idx="0">
                  <c:v>11.27</c:v>
                </c:pt>
                <c:pt idx="1">
                  <c:v>10.91</c:v>
                </c:pt>
                <c:pt idx="2">
                  <c:v>10.69</c:v>
                </c:pt>
                <c:pt idx="3">
                  <c:v>10.61</c:v>
                </c:pt>
                <c:pt idx="4">
                  <c:v>9.9700000000000006</c:v>
                </c:pt>
                <c:pt idx="5">
                  <c:v>9.9700000000000006</c:v>
                </c:pt>
                <c:pt idx="6">
                  <c:v>9.7299999999999986</c:v>
                </c:pt>
                <c:pt idx="7">
                  <c:v>9.620000000000001</c:v>
                </c:pt>
                <c:pt idx="8">
                  <c:v>9.5</c:v>
                </c:pt>
                <c:pt idx="9">
                  <c:v>9.4700000000000006</c:v>
                </c:pt>
                <c:pt idx="10">
                  <c:v>9.3700000000000028</c:v>
                </c:pt>
                <c:pt idx="11">
                  <c:v>9.26</c:v>
                </c:pt>
                <c:pt idx="12">
                  <c:v>9.07</c:v>
                </c:pt>
                <c:pt idx="13">
                  <c:v>8.9</c:v>
                </c:pt>
                <c:pt idx="14">
                  <c:v>8.8600000000000048</c:v>
                </c:pt>
                <c:pt idx="15">
                  <c:v>8.81</c:v>
                </c:pt>
              </c:numCache>
            </c:numRef>
          </c:val>
        </c:ser>
        <c:axId val="33138944"/>
        <c:axId val="33157120"/>
      </c:barChart>
      <c:catAx>
        <c:axId val="33138944"/>
        <c:scaling>
          <c:orientation val="minMax"/>
        </c:scaling>
        <c:axPos val="b"/>
        <c:tickLblPos val="nextTo"/>
        <c:crossAx val="33157120"/>
        <c:crosses val="autoZero"/>
        <c:auto val="1"/>
        <c:lblAlgn val="ctr"/>
        <c:lblOffset val="100"/>
      </c:catAx>
      <c:valAx>
        <c:axId val="33157120"/>
        <c:scaling>
          <c:orientation val="minMax"/>
        </c:scaling>
        <c:axPos val="l"/>
        <c:majorGridlines/>
        <c:numFmt formatCode="General" sourceLinked="1"/>
        <c:tickLblPos val="nextTo"/>
        <c:crossAx val="33138944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dPt>
            <c:idx val="13"/>
            <c:spPr>
              <a:solidFill>
                <a:srgbClr val="FF0000"/>
              </a:solidFill>
            </c:spPr>
          </c:dPt>
          <c:dLbls>
            <c:spPr>
              <a:solidFill>
                <a:srgbClr val="FFC000"/>
              </a:solidFill>
            </c:spPr>
            <c:showVal val="1"/>
          </c:dLbls>
          <c:cat>
            <c:strRef>
              <c:f>Arkusz1!$C$384:$C$399</c:f>
              <c:strCache>
                <c:ptCount val="16"/>
                <c:pt idx="0">
                  <c:v>małopolskie</c:v>
                </c:pt>
                <c:pt idx="1">
                  <c:v>mazowieckie</c:v>
                </c:pt>
                <c:pt idx="2">
                  <c:v>podkarpackie</c:v>
                </c:pt>
                <c:pt idx="3">
                  <c:v>podlaskie</c:v>
                </c:pt>
                <c:pt idx="4">
                  <c:v>łódzkie</c:v>
                </c:pt>
                <c:pt idx="5">
                  <c:v>lubelskie</c:v>
                </c:pt>
                <c:pt idx="6">
                  <c:v>świętokrzyskie</c:v>
                </c:pt>
                <c:pt idx="7">
                  <c:v>wielkopolskie</c:v>
                </c:pt>
                <c:pt idx="8">
                  <c:v>śląskie</c:v>
                </c:pt>
                <c:pt idx="9">
                  <c:v>pomorskie</c:v>
                </c:pt>
                <c:pt idx="10">
                  <c:v>warmińsko-mazurskie</c:v>
                </c:pt>
                <c:pt idx="11">
                  <c:v>dolnośląskie</c:v>
                </c:pt>
                <c:pt idx="12">
                  <c:v>opolskie</c:v>
                </c:pt>
                <c:pt idx="13">
                  <c:v>kujawsko-pomorskie</c:v>
                </c:pt>
                <c:pt idx="14">
                  <c:v>lubuskie</c:v>
                </c:pt>
                <c:pt idx="15">
                  <c:v>zachodniopomorskie</c:v>
                </c:pt>
              </c:strCache>
            </c:strRef>
          </c:cat>
          <c:val>
            <c:numRef>
              <c:f>Arkusz1!$D$384:$D$399</c:f>
              <c:numCache>
                <c:formatCode>General</c:formatCode>
                <c:ptCount val="16"/>
                <c:pt idx="0">
                  <c:v>8.41</c:v>
                </c:pt>
                <c:pt idx="1">
                  <c:v>8.3000000000000007</c:v>
                </c:pt>
                <c:pt idx="2">
                  <c:v>8.25</c:v>
                </c:pt>
                <c:pt idx="3">
                  <c:v>8.1</c:v>
                </c:pt>
                <c:pt idx="4">
                  <c:v>8.01</c:v>
                </c:pt>
                <c:pt idx="5">
                  <c:v>8</c:v>
                </c:pt>
                <c:pt idx="6">
                  <c:v>7.8199999999999985</c:v>
                </c:pt>
                <c:pt idx="7">
                  <c:v>7.81</c:v>
                </c:pt>
                <c:pt idx="8">
                  <c:v>7.75</c:v>
                </c:pt>
                <c:pt idx="9">
                  <c:v>7.74</c:v>
                </c:pt>
                <c:pt idx="10">
                  <c:v>7.67</c:v>
                </c:pt>
                <c:pt idx="11">
                  <c:v>7.64</c:v>
                </c:pt>
                <c:pt idx="12">
                  <c:v>7.64</c:v>
                </c:pt>
                <c:pt idx="13">
                  <c:v>7.6199999999999974</c:v>
                </c:pt>
                <c:pt idx="14">
                  <c:v>7.6199999999999974</c:v>
                </c:pt>
                <c:pt idx="15">
                  <c:v>7.4300000000000024</c:v>
                </c:pt>
              </c:numCache>
            </c:numRef>
          </c:val>
        </c:ser>
        <c:axId val="33325056"/>
        <c:axId val="33326592"/>
      </c:barChart>
      <c:catAx>
        <c:axId val="33325056"/>
        <c:scaling>
          <c:orientation val="minMax"/>
        </c:scaling>
        <c:axPos val="b"/>
        <c:tickLblPos val="nextTo"/>
        <c:crossAx val="33326592"/>
        <c:crosses val="autoZero"/>
        <c:auto val="1"/>
        <c:lblAlgn val="ctr"/>
        <c:lblOffset val="100"/>
      </c:catAx>
      <c:valAx>
        <c:axId val="33326592"/>
        <c:scaling>
          <c:orientation val="minMax"/>
        </c:scaling>
        <c:axPos val="l"/>
        <c:majorGridlines/>
        <c:numFmt formatCode="General" sourceLinked="1"/>
        <c:tickLblPos val="nextTo"/>
        <c:crossAx val="33325056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0"/>
          <c:order val="0"/>
          <c:dPt>
            <c:idx val="14"/>
            <c:spPr>
              <a:solidFill>
                <a:srgbClr val="FF0000"/>
              </a:solidFill>
            </c:spPr>
          </c:dPt>
          <c:dLbls>
            <c:spPr>
              <a:solidFill>
                <a:srgbClr val="FFC000"/>
              </a:solidFill>
            </c:spPr>
            <c:showVal val="1"/>
          </c:dLbls>
          <c:cat>
            <c:strRef>
              <c:f>Arkusz1!$C$407:$C$422</c:f>
              <c:strCache>
                <c:ptCount val="16"/>
                <c:pt idx="0">
                  <c:v>małopolskie</c:v>
                </c:pt>
                <c:pt idx="1">
                  <c:v>podkarpackie</c:v>
                </c:pt>
                <c:pt idx="2">
                  <c:v>mazowieckie</c:v>
                </c:pt>
                <c:pt idx="3">
                  <c:v>śląskie</c:v>
                </c:pt>
                <c:pt idx="4">
                  <c:v>podlaskie</c:v>
                </c:pt>
                <c:pt idx="5">
                  <c:v>łódzkie</c:v>
                </c:pt>
                <c:pt idx="6">
                  <c:v>dolnośląskie</c:v>
                </c:pt>
                <c:pt idx="7">
                  <c:v>świętokrzyskie</c:v>
                </c:pt>
                <c:pt idx="8">
                  <c:v>wielkopolskie</c:v>
                </c:pt>
                <c:pt idx="9">
                  <c:v>lubelskie</c:v>
                </c:pt>
                <c:pt idx="10">
                  <c:v>lubuskie</c:v>
                </c:pt>
                <c:pt idx="11">
                  <c:v>opolskie</c:v>
                </c:pt>
                <c:pt idx="12">
                  <c:v>warmińsko-mazurskie</c:v>
                </c:pt>
                <c:pt idx="13">
                  <c:v>pomorskie</c:v>
                </c:pt>
                <c:pt idx="14">
                  <c:v>kujawsko-pomorskie</c:v>
                </c:pt>
                <c:pt idx="15">
                  <c:v>zachodniopomorskie</c:v>
                </c:pt>
              </c:strCache>
            </c:strRef>
          </c:cat>
          <c:val>
            <c:numRef>
              <c:f>Arkusz1!$D$407:$D$422</c:f>
              <c:numCache>
                <c:formatCode>General</c:formatCode>
                <c:ptCount val="16"/>
                <c:pt idx="0">
                  <c:v>6.58</c:v>
                </c:pt>
                <c:pt idx="1">
                  <c:v>6.44</c:v>
                </c:pt>
                <c:pt idx="2">
                  <c:v>6.35</c:v>
                </c:pt>
                <c:pt idx="3">
                  <c:v>6.35</c:v>
                </c:pt>
                <c:pt idx="4">
                  <c:v>6.3199999999999985</c:v>
                </c:pt>
                <c:pt idx="5">
                  <c:v>6.26</c:v>
                </c:pt>
                <c:pt idx="6">
                  <c:v>6.25</c:v>
                </c:pt>
                <c:pt idx="7">
                  <c:v>6.23</c:v>
                </c:pt>
                <c:pt idx="8">
                  <c:v>6.21</c:v>
                </c:pt>
                <c:pt idx="9">
                  <c:v>6.2</c:v>
                </c:pt>
                <c:pt idx="10">
                  <c:v>6.1499999999999995</c:v>
                </c:pt>
                <c:pt idx="11">
                  <c:v>6.1199999999999974</c:v>
                </c:pt>
                <c:pt idx="12">
                  <c:v>6.07</c:v>
                </c:pt>
                <c:pt idx="13">
                  <c:v>5.9700000000000024</c:v>
                </c:pt>
                <c:pt idx="14">
                  <c:v>5.95</c:v>
                </c:pt>
                <c:pt idx="15">
                  <c:v>5.89</c:v>
                </c:pt>
              </c:numCache>
            </c:numRef>
          </c:val>
        </c:ser>
        <c:axId val="33376128"/>
        <c:axId val="33377664"/>
      </c:barChart>
      <c:catAx>
        <c:axId val="33376128"/>
        <c:scaling>
          <c:orientation val="minMax"/>
        </c:scaling>
        <c:axPos val="b"/>
        <c:tickLblPos val="nextTo"/>
        <c:crossAx val="33377664"/>
        <c:crosses val="autoZero"/>
        <c:auto val="1"/>
        <c:lblAlgn val="ctr"/>
        <c:lblOffset val="100"/>
      </c:catAx>
      <c:valAx>
        <c:axId val="33377664"/>
        <c:scaling>
          <c:orientation val="minMax"/>
        </c:scaling>
        <c:axPos val="l"/>
        <c:majorGridlines/>
        <c:numFmt formatCode="General" sourceLinked="1"/>
        <c:tickLblPos val="nextTo"/>
        <c:crossAx val="33376128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dPt>
            <c:idx val="12"/>
            <c:spPr>
              <a:solidFill>
                <a:srgbClr val="FF0000"/>
              </a:solidFill>
            </c:spPr>
          </c:dPt>
          <c:dLbls>
            <c:spPr>
              <a:solidFill>
                <a:srgbClr val="FFC000"/>
              </a:solidFill>
            </c:spPr>
            <c:showVal val="1"/>
          </c:dLbls>
          <c:cat>
            <c:strRef>
              <c:f>Arkusz1!$C$428:$C$443</c:f>
              <c:strCache>
                <c:ptCount val="16"/>
                <c:pt idx="0">
                  <c:v>mazowieckie</c:v>
                </c:pt>
                <c:pt idx="1">
                  <c:v>małopolskie</c:v>
                </c:pt>
                <c:pt idx="2">
                  <c:v>podlaskie</c:v>
                </c:pt>
                <c:pt idx="3">
                  <c:v>podkarpackie</c:v>
                </c:pt>
                <c:pt idx="4">
                  <c:v>lubelskie</c:v>
                </c:pt>
                <c:pt idx="5">
                  <c:v>łódzkie</c:v>
                </c:pt>
                <c:pt idx="6">
                  <c:v>świętokrzyskie</c:v>
                </c:pt>
                <c:pt idx="7">
                  <c:v>śląskie</c:v>
                </c:pt>
                <c:pt idx="8">
                  <c:v>wielkopolskie</c:v>
                </c:pt>
                <c:pt idx="9">
                  <c:v>lubuskie</c:v>
                </c:pt>
                <c:pt idx="10">
                  <c:v>opolskie</c:v>
                </c:pt>
                <c:pt idx="11">
                  <c:v>dolnośląskie</c:v>
                </c:pt>
                <c:pt idx="12">
                  <c:v>kujawsko-pomorskie</c:v>
                </c:pt>
                <c:pt idx="13">
                  <c:v>pomorskie</c:v>
                </c:pt>
                <c:pt idx="14">
                  <c:v>warmińsko-mazurskie</c:v>
                </c:pt>
                <c:pt idx="15">
                  <c:v>zachodniopomorskie</c:v>
                </c:pt>
              </c:strCache>
            </c:strRef>
          </c:cat>
          <c:val>
            <c:numRef>
              <c:f>Arkusz1!$D$428:$D$443</c:f>
              <c:numCache>
                <c:formatCode>General</c:formatCode>
                <c:ptCount val="16"/>
                <c:pt idx="0">
                  <c:v>6.9300000000000024</c:v>
                </c:pt>
                <c:pt idx="1">
                  <c:v>6.92</c:v>
                </c:pt>
                <c:pt idx="2">
                  <c:v>6.85</c:v>
                </c:pt>
                <c:pt idx="3">
                  <c:v>6.84</c:v>
                </c:pt>
                <c:pt idx="4">
                  <c:v>6.8199999999999985</c:v>
                </c:pt>
                <c:pt idx="5">
                  <c:v>6.81</c:v>
                </c:pt>
                <c:pt idx="6">
                  <c:v>6.6899999999999995</c:v>
                </c:pt>
                <c:pt idx="7">
                  <c:v>6.67</c:v>
                </c:pt>
                <c:pt idx="8">
                  <c:v>6.59</c:v>
                </c:pt>
                <c:pt idx="9">
                  <c:v>6.54</c:v>
                </c:pt>
                <c:pt idx="10">
                  <c:v>6.52</c:v>
                </c:pt>
                <c:pt idx="11">
                  <c:v>6.51</c:v>
                </c:pt>
                <c:pt idx="12">
                  <c:v>6.48</c:v>
                </c:pt>
                <c:pt idx="13">
                  <c:v>6.48</c:v>
                </c:pt>
                <c:pt idx="14">
                  <c:v>6.48</c:v>
                </c:pt>
                <c:pt idx="15">
                  <c:v>6.3599999999999985</c:v>
                </c:pt>
              </c:numCache>
            </c:numRef>
          </c:val>
        </c:ser>
        <c:axId val="33398144"/>
        <c:axId val="33404032"/>
      </c:barChart>
      <c:catAx>
        <c:axId val="33398144"/>
        <c:scaling>
          <c:orientation val="minMax"/>
        </c:scaling>
        <c:axPos val="b"/>
        <c:tickLblPos val="nextTo"/>
        <c:crossAx val="33404032"/>
        <c:crosses val="autoZero"/>
        <c:auto val="1"/>
        <c:lblAlgn val="ctr"/>
        <c:lblOffset val="100"/>
      </c:catAx>
      <c:valAx>
        <c:axId val="33404032"/>
        <c:scaling>
          <c:orientation val="minMax"/>
        </c:scaling>
        <c:axPos val="l"/>
        <c:majorGridlines/>
        <c:numFmt formatCode="General" sourceLinked="1"/>
        <c:tickLblPos val="nextTo"/>
        <c:crossAx val="33398144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49BA1-8A32-42DA-8600-777DFA5F0C92}" type="datetimeFigureOut">
              <a:rPr lang="pl-PL" smtClean="0"/>
              <a:pPr/>
              <a:t>2012-05-12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D784D-D33E-45DA-8849-F4CFF9D1479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325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93BA3E-18EA-47C4-A2BE-5388FF31FF74}" type="slidenum">
              <a:rPr lang="pl-PL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pl-P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427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06D971A-54B7-4648-A725-EB57EDBE29A2}" type="slidenum">
              <a:rPr lang="pl-PL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pl-P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530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0DC389-7AEA-4C47-A658-5455F164A1C7}" type="slidenum">
              <a:rPr lang="pl-PL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pl-P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63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D680724-DC85-49C2-B481-2590A7826827}" type="slidenum">
              <a:rPr lang="pl-PL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pl-P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734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EE307A-7403-4F85-A514-6EC0F758D8D2}" type="slidenum">
              <a:rPr lang="pl-PL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pl-P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246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892534-5D2D-466D-B1D2-D91262B4E8F1}" type="slidenum">
              <a:rPr lang="pl-PL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pl-P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6349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1E0530-ED29-49D3-A77B-024EF2A2744D}" type="slidenum">
              <a:rPr lang="pl-PL" smtClean="0">
                <a:latin typeface="Arial" pitchFamily="34" charset="0"/>
                <a:cs typeface="Arial" pitchFamily="34" charset="0"/>
              </a:rPr>
              <a:pPr/>
              <a:t>18</a:t>
            </a:fld>
            <a:endParaRPr lang="pl-P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6451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AD3942-E567-479B-AEE1-D8A66BD71C81}" type="slidenum">
              <a:rPr lang="pl-PL" smtClean="0">
                <a:latin typeface="Arial" pitchFamily="34" charset="0"/>
                <a:cs typeface="Arial" pitchFamily="34" charset="0"/>
              </a:rPr>
              <a:pPr/>
              <a:t>19</a:t>
            </a:fld>
            <a:endParaRPr lang="pl-P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554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5B51BE-8C7F-4F79-9464-498D3F764397}" type="slidenum">
              <a:rPr lang="pl-PL" smtClean="0">
                <a:latin typeface="Arial" pitchFamily="34" charset="0"/>
                <a:cs typeface="Arial" pitchFamily="34" charset="0"/>
              </a:rPr>
              <a:pPr/>
              <a:t>20</a:t>
            </a:fld>
            <a:endParaRPr lang="pl-P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48C2-4815-4D80-BB54-997C1B095EFE}" type="datetimeFigureOut">
              <a:rPr lang="pl-PL" smtClean="0"/>
              <a:pPr/>
              <a:t>2012-05-12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90F-008B-4C67-AC64-37C8031C74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48C2-4815-4D80-BB54-997C1B095EFE}" type="datetimeFigureOut">
              <a:rPr lang="pl-PL" smtClean="0"/>
              <a:pPr/>
              <a:t>2012-05-12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90F-008B-4C67-AC64-37C8031C74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48C2-4815-4D80-BB54-997C1B095EFE}" type="datetimeFigureOut">
              <a:rPr lang="pl-PL" smtClean="0"/>
              <a:pPr/>
              <a:t>2012-05-12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90F-008B-4C67-AC64-37C8031C74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48C2-4815-4D80-BB54-997C1B095EFE}" type="datetimeFigureOut">
              <a:rPr lang="pl-PL" smtClean="0"/>
              <a:pPr/>
              <a:t>2012-05-12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90F-008B-4C67-AC64-37C8031C74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48C2-4815-4D80-BB54-997C1B095EFE}" type="datetimeFigureOut">
              <a:rPr lang="pl-PL" smtClean="0"/>
              <a:pPr/>
              <a:t>2012-05-12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90F-008B-4C67-AC64-37C8031C74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48C2-4815-4D80-BB54-997C1B095EFE}" type="datetimeFigureOut">
              <a:rPr lang="pl-PL" smtClean="0"/>
              <a:pPr/>
              <a:t>2012-05-12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90F-008B-4C67-AC64-37C8031C74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48C2-4815-4D80-BB54-997C1B095EFE}" type="datetimeFigureOut">
              <a:rPr lang="pl-PL" smtClean="0"/>
              <a:pPr/>
              <a:t>2012-05-12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90F-008B-4C67-AC64-37C8031C74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48C2-4815-4D80-BB54-997C1B095EFE}" type="datetimeFigureOut">
              <a:rPr lang="pl-PL" smtClean="0"/>
              <a:pPr/>
              <a:t>2012-05-12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90F-008B-4C67-AC64-37C8031C74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48C2-4815-4D80-BB54-997C1B095EFE}" type="datetimeFigureOut">
              <a:rPr lang="pl-PL" smtClean="0"/>
              <a:pPr/>
              <a:t>2012-05-12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90F-008B-4C67-AC64-37C8031C74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48C2-4815-4D80-BB54-997C1B095EFE}" type="datetimeFigureOut">
              <a:rPr lang="pl-PL" smtClean="0"/>
              <a:pPr/>
              <a:t>2012-05-12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90F-008B-4C67-AC64-37C8031C74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48C2-4815-4D80-BB54-997C1B095EFE}" type="datetimeFigureOut">
              <a:rPr lang="pl-PL" smtClean="0"/>
              <a:pPr/>
              <a:t>2012-05-12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90F-008B-4C67-AC64-37C8031C74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648C2-4815-4D80-BB54-997C1B095EFE}" type="datetimeFigureOut">
              <a:rPr lang="pl-PL" smtClean="0"/>
              <a:pPr/>
              <a:t>2012-05-12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990F-008B-4C67-AC64-37C8031C740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143644"/>
            <a:ext cx="8229600" cy="50006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2400" b="1" dirty="0" smtClean="0"/>
              <a:t>Warlubie, 14.06.2012 r.  </a:t>
            </a:r>
            <a:endParaRPr lang="pl-PL" sz="2400" b="1" dirty="0"/>
          </a:p>
        </p:txBody>
      </p:sp>
      <p:sp>
        <p:nvSpPr>
          <p:cNvPr id="5" name="Prostokąt 4"/>
          <p:cNvSpPr/>
          <p:nvPr/>
        </p:nvSpPr>
        <p:spPr>
          <a:xfrm>
            <a:off x="928662" y="1500174"/>
            <a:ext cx="742955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Jak poprawić </a:t>
            </a:r>
            <a:br>
              <a:rPr lang="pl-PL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pl-PL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efekty kształcenia?</a:t>
            </a:r>
            <a:endParaRPr lang="pl-PL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/>
              <a:t>Część humanistyczna</a:t>
            </a:r>
            <a:br>
              <a:rPr lang="pl-PL" sz="2400" b="1" dirty="0" smtClean="0"/>
            </a:br>
            <a:r>
              <a:rPr lang="pl-PL" sz="2400" b="1" dirty="0" smtClean="0"/>
              <a:t>Tworzenie własnego tekstu</a:t>
            </a: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000" b="1" dirty="0" smtClean="0"/>
              <a:t>Część matematyczno-przyrodnicza</a:t>
            </a:r>
            <a:br>
              <a:rPr lang="pl-PL" sz="2000" b="1" dirty="0" smtClean="0"/>
            </a:br>
            <a:r>
              <a:rPr lang="pl-PL" sz="2000" b="1" dirty="0" smtClean="0"/>
              <a:t>Stosowanie terminów, pojęć i procedur z zakresu przedmiotów matematyczno-przyrodniczych niezbędnych w praktyce życiowej i dalszym kształceniu</a:t>
            </a:r>
            <a:endParaRPr lang="pl-PL" sz="20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b="1" dirty="0" smtClean="0"/>
              <a:t>Część matematyczno-przyrodnicza</a:t>
            </a:r>
            <a:br>
              <a:rPr lang="pl-PL" sz="2400" b="1" dirty="0" smtClean="0"/>
            </a:br>
            <a:r>
              <a:rPr lang="pl-PL" sz="2400" dirty="0" smtClean="0"/>
              <a:t> </a:t>
            </a:r>
            <a:r>
              <a:rPr lang="pl-PL" sz="2400" b="1" dirty="0" smtClean="0"/>
              <a:t>Wyszukiwanie i stosowanie informacji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b="1" dirty="0" smtClean="0"/>
              <a:t>Część matematyczno-przyrodnicza</a:t>
            </a:r>
            <a:br>
              <a:rPr lang="pl-PL" sz="2400" b="1" dirty="0" smtClean="0"/>
            </a:br>
            <a:r>
              <a:rPr lang="pl-PL" sz="2000" b="1" dirty="0" smtClean="0"/>
              <a:t> Wskazywanie i opisywanie faktów, związków i zależności w szczególności przyczynowo-skutkowych, funkcjonalnych, przestrzennych i czasowych</a:t>
            </a: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0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b="1" dirty="0" smtClean="0"/>
              <a:t>Część matematyczno-przyrodnicza</a:t>
            </a:r>
            <a:br>
              <a:rPr lang="pl-PL" sz="2400" b="1" dirty="0" smtClean="0"/>
            </a:br>
            <a:r>
              <a:rPr lang="pl-PL" sz="2400" dirty="0" smtClean="0"/>
              <a:t> </a:t>
            </a:r>
            <a:r>
              <a:rPr lang="pl-PL" sz="2000" b="1" dirty="0" smtClean="0"/>
              <a:t>Stosowanie zintegrowanej wiedzy i umiejętności do rozwiązywania problemów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0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Wynik średni województwa </a:t>
            </a:r>
            <a:br>
              <a:rPr lang="pl-PL" dirty="0" smtClean="0"/>
            </a:br>
            <a:r>
              <a:rPr lang="pl-PL" dirty="0" smtClean="0"/>
              <a:t>część humanistyczna</a:t>
            </a:r>
            <a:br>
              <a:rPr lang="pl-PL" dirty="0" smtClean="0"/>
            </a:br>
            <a:r>
              <a:rPr lang="pl-PL" b="1" dirty="0" smtClean="0">
                <a:solidFill>
                  <a:srgbClr val="C00000"/>
                </a:solidFill>
              </a:rPr>
              <a:t>24,26</a:t>
            </a:r>
            <a:r>
              <a:rPr lang="pl-PL" dirty="0" smtClean="0">
                <a:solidFill>
                  <a:srgbClr val="C00000"/>
                </a:solidFill>
              </a:rPr>
              <a:t/>
            </a:r>
            <a:br>
              <a:rPr lang="pl-PL" dirty="0" smtClean="0">
                <a:solidFill>
                  <a:srgbClr val="C00000"/>
                </a:solidFill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3600" dirty="0" smtClean="0"/>
              <a:t>Wynik średni szkół  powiatu świeckiego</a:t>
            </a:r>
          </a:p>
          <a:p>
            <a:pPr algn="ctr">
              <a:buNone/>
            </a:pPr>
            <a:r>
              <a:rPr lang="pl-PL" sz="4000" b="1" dirty="0" smtClean="0">
                <a:solidFill>
                  <a:srgbClr val="7030A0"/>
                </a:solidFill>
              </a:rPr>
              <a:t>22,3</a:t>
            </a:r>
          </a:p>
          <a:p>
            <a:pPr algn="ctr">
              <a:buNone/>
            </a:pPr>
            <a:endParaRPr lang="pl-PL" sz="40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 smtClean="0">
                <a:solidFill>
                  <a:srgbClr val="000000"/>
                </a:solidFill>
              </a:rPr>
              <a:t>Wyniki egzaminu gimnazjalnego </a:t>
            </a:r>
            <a:br>
              <a:rPr lang="pl-PL" sz="3200" dirty="0" smtClean="0">
                <a:solidFill>
                  <a:srgbClr val="000000"/>
                </a:solidFill>
              </a:rPr>
            </a:br>
            <a:r>
              <a:rPr lang="pl-PL" sz="3200" dirty="0" smtClean="0">
                <a:solidFill>
                  <a:srgbClr val="000000"/>
                </a:solidFill>
              </a:rPr>
              <a:t>w powiatach  2011 roku (część humanistyczna)</a:t>
            </a:r>
            <a:endParaRPr lang="pl-PL" dirty="0" smtClean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800200"/>
          </a:xfrm>
        </p:spPr>
        <p:txBody>
          <a:bodyPr>
            <a:normAutofit fontScale="90000"/>
          </a:bodyPr>
          <a:lstStyle/>
          <a:p>
            <a:r>
              <a:rPr lang="pl-PL" sz="3600" dirty="0" smtClean="0"/>
              <a:t>Wynik średni województwa </a:t>
            </a:r>
            <a:br>
              <a:rPr lang="pl-PL" sz="3600" dirty="0" smtClean="0"/>
            </a:br>
            <a:r>
              <a:rPr lang="pl-PL" sz="3600" dirty="0" smtClean="0"/>
              <a:t>część matematyczno-przyrodnicza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>
                <a:solidFill>
                  <a:srgbClr val="C00000"/>
                </a:solidFill>
              </a:rPr>
              <a:t>22,65</a:t>
            </a:r>
            <a:r>
              <a:rPr lang="pl-PL" dirty="0" smtClean="0">
                <a:solidFill>
                  <a:srgbClr val="C00000"/>
                </a:solidFill>
              </a:rPr>
              <a:t/>
            </a:r>
            <a:br>
              <a:rPr lang="pl-PL" dirty="0" smtClean="0">
                <a:solidFill>
                  <a:srgbClr val="C00000"/>
                </a:solidFill>
              </a:rPr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2564904"/>
            <a:ext cx="8964488" cy="35612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4000" dirty="0" smtClean="0"/>
              <a:t>Wynik średni szkół </a:t>
            </a:r>
            <a:r>
              <a:rPr lang="pl-PL" sz="4000" dirty="0" smtClean="0"/>
              <a:t>powiatu świeckiego </a:t>
            </a:r>
            <a:endParaRPr lang="pl-PL" sz="4000" dirty="0" smtClean="0"/>
          </a:p>
          <a:p>
            <a:pPr algn="ctr">
              <a:buNone/>
            </a:pPr>
            <a:r>
              <a:rPr lang="pl-PL" sz="4000" b="1" dirty="0" smtClean="0">
                <a:solidFill>
                  <a:srgbClr val="002060"/>
                </a:solidFill>
              </a:rPr>
              <a:t>21,92</a:t>
            </a:r>
          </a:p>
          <a:p>
            <a:pPr algn="ctr">
              <a:buNone/>
            </a:pPr>
            <a:endParaRPr lang="pl-PL" sz="40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pl-PL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pl-PL" sz="3200" dirty="0">
                <a:solidFill>
                  <a:prstClr val="black"/>
                </a:solidFill>
              </a:rPr>
              <a:t>Wyniki egzaminu gimnazjalnego </a:t>
            </a:r>
            <a:br>
              <a:rPr lang="pl-PL" sz="3200" dirty="0">
                <a:solidFill>
                  <a:prstClr val="black"/>
                </a:solidFill>
              </a:rPr>
            </a:br>
            <a:r>
              <a:rPr lang="pl-PL" sz="3200" dirty="0">
                <a:solidFill>
                  <a:prstClr val="black"/>
                </a:solidFill>
              </a:rPr>
              <a:t>w powiatach  2011 roku </a:t>
            </a:r>
            <a:r>
              <a:rPr lang="pl-PL" sz="3200" dirty="0" smtClean="0">
                <a:solidFill>
                  <a:prstClr val="black"/>
                </a:solidFill>
              </a:rPr>
              <a:t/>
            </a:r>
            <a:br>
              <a:rPr lang="pl-PL" sz="3200" dirty="0" smtClean="0">
                <a:solidFill>
                  <a:prstClr val="black"/>
                </a:solidFill>
              </a:rPr>
            </a:br>
            <a:r>
              <a:rPr lang="pl-PL" sz="3200" dirty="0" smtClean="0">
                <a:solidFill>
                  <a:prstClr val="black"/>
                </a:solidFill>
              </a:rPr>
              <a:t>(</a:t>
            </a:r>
            <a:r>
              <a:rPr lang="pl-PL" sz="3200" dirty="0">
                <a:solidFill>
                  <a:prstClr val="black"/>
                </a:solidFill>
              </a:rPr>
              <a:t>część </a:t>
            </a:r>
            <a:r>
              <a:rPr lang="pl-PL" sz="3200" dirty="0" smtClean="0">
                <a:solidFill>
                  <a:prstClr val="black"/>
                </a:solidFill>
              </a:rPr>
              <a:t>matematyczno-przyrodnicza)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smtClean="0">
                <a:solidFill>
                  <a:srgbClr val="000000"/>
                </a:solidFill>
              </a:rPr>
              <a:t>Wyniki egzaminu gimnazjalnego </a:t>
            </a:r>
            <a:br>
              <a:rPr lang="pl-PL" sz="3200" smtClean="0">
                <a:solidFill>
                  <a:srgbClr val="000000"/>
                </a:solidFill>
              </a:rPr>
            </a:br>
            <a:r>
              <a:rPr lang="pl-PL" sz="3200" smtClean="0">
                <a:solidFill>
                  <a:srgbClr val="000000"/>
                </a:solidFill>
              </a:rPr>
              <a:t>w powiatach  2011 roku (język angielski)</a:t>
            </a:r>
            <a:endParaRPr lang="pl-PL" smtClean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72400" cy="1368151"/>
          </a:xfrm>
        </p:spPr>
        <p:txBody>
          <a:bodyPr>
            <a:normAutofit fontScale="90000"/>
          </a:bodyPr>
          <a:lstStyle/>
          <a:p>
            <a:r>
              <a:rPr lang="pl-PL" sz="3600" b="1" dirty="0" smtClean="0">
                <a:solidFill>
                  <a:srgbClr val="C00000"/>
                </a:solidFill>
              </a:rPr>
              <a:t>Wyniki egzaminów gimnazjalnych szkół powiatu świeckiego</a:t>
            </a:r>
            <a:br>
              <a:rPr lang="pl-PL" sz="3600" b="1" dirty="0" smtClean="0">
                <a:solidFill>
                  <a:srgbClr val="C00000"/>
                </a:solidFill>
              </a:rPr>
            </a:br>
            <a:r>
              <a:rPr lang="pl-PL" sz="3600" b="1" dirty="0" smtClean="0">
                <a:solidFill>
                  <a:srgbClr val="C00000"/>
                </a:solidFill>
              </a:rPr>
              <a:t> w roku 2011</a:t>
            </a:r>
            <a:endParaRPr lang="pl-PL" sz="3600" b="1" dirty="0">
              <a:solidFill>
                <a:srgbClr val="C0000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2420888"/>
            <a:ext cx="9144000" cy="3217912"/>
          </a:xfrm>
        </p:spPr>
        <p:txBody>
          <a:bodyPr/>
          <a:lstStyle/>
          <a:p>
            <a:r>
              <a:rPr lang="pl-PL" sz="2800" b="1" dirty="0">
                <a:solidFill>
                  <a:srgbClr val="002060"/>
                </a:solidFill>
              </a:rPr>
              <a:t>w</a:t>
            </a:r>
            <a:r>
              <a:rPr lang="pl-PL" sz="2800" b="1" dirty="0" smtClean="0">
                <a:solidFill>
                  <a:srgbClr val="002060"/>
                </a:solidFill>
              </a:rPr>
              <a:t> kontekście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wyników kraju, województwa i innych powiatów </a:t>
            </a:r>
          </a:p>
          <a:p>
            <a:r>
              <a:rPr lang="pl-PL" sz="2800" b="1" dirty="0" smtClean="0">
                <a:solidFill>
                  <a:srgbClr val="002060"/>
                </a:solidFill>
              </a:rPr>
              <a:t>przy uwzględnieniu </a:t>
            </a:r>
          </a:p>
          <a:p>
            <a:r>
              <a:rPr lang="pl-PL" b="1" dirty="0" smtClean="0">
                <a:solidFill>
                  <a:srgbClr val="002060"/>
                </a:solidFill>
              </a:rPr>
              <a:t>wyników surowych, skali </a:t>
            </a:r>
            <a:r>
              <a:rPr lang="pl-PL" b="1" dirty="0" err="1" smtClean="0">
                <a:solidFill>
                  <a:srgbClr val="002060"/>
                </a:solidFill>
              </a:rPr>
              <a:t>staninowej</a:t>
            </a:r>
            <a:r>
              <a:rPr lang="pl-PL" b="1" dirty="0" smtClean="0">
                <a:solidFill>
                  <a:srgbClr val="002060"/>
                </a:solidFill>
              </a:rPr>
              <a:t> </a:t>
            </a:r>
            <a:br>
              <a:rPr lang="pl-PL" b="1" dirty="0" smtClean="0">
                <a:solidFill>
                  <a:srgbClr val="002060"/>
                </a:solidFill>
              </a:rPr>
            </a:br>
            <a:r>
              <a:rPr lang="pl-PL" b="1" dirty="0" smtClean="0">
                <a:solidFill>
                  <a:srgbClr val="002060"/>
                </a:solidFill>
              </a:rPr>
              <a:t>i </a:t>
            </a:r>
            <a:r>
              <a:rPr lang="pl-PL" b="1" dirty="0">
                <a:solidFill>
                  <a:srgbClr val="002060"/>
                </a:solidFill>
              </a:rPr>
              <a:t>e</a:t>
            </a:r>
            <a:r>
              <a:rPr lang="pl-PL" b="1" dirty="0" smtClean="0">
                <a:solidFill>
                  <a:srgbClr val="002060"/>
                </a:solidFill>
              </a:rPr>
              <a:t>dukacyjnej wartości dodanej EWD</a:t>
            </a:r>
            <a:endParaRPr lang="pl-PL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 smtClean="0">
                <a:solidFill>
                  <a:srgbClr val="000000"/>
                </a:solidFill>
              </a:rPr>
              <a:t>Wyniki egzaminu gimnazjalnego </a:t>
            </a:r>
            <a:br>
              <a:rPr lang="pl-PL" sz="3200" dirty="0" smtClean="0">
                <a:solidFill>
                  <a:srgbClr val="000000"/>
                </a:solidFill>
              </a:rPr>
            </a:br>
            <a:r>
              <a:rPr lang="pl-PL" sz="3200" dirty="0" smtClean="0">
                <a:solidFill>
                  <a:srgbClr val="000000"/>
                </a:solidFill>
              </a:rPr>
              <a:t>w powiatach  2011 roku (język niemiecki)</a:t>
            </a:r>
            <a:endParaRPr lang="pl-PL" dirty="0" smtClean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143116"/>
            <a:ext cx="8229600" cy="1857388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Wyniki egzaminu gimnazjalnego </a:t>
            </a:r>
            <a:br>
              <a:rPr lang="pl-PL" sz="3200" b="1" dirty="0" smtClean="0"/>
            </a:br>
            <a:r>
              <a:rPr lang="pl-PL" sz="3200" b="1" dirty="0" smtClean="0"/>
              <a:t>w powiatach  2009-2010  (część humanistyczna)</a:t>
            </a:r>
            <a:endParaRPr lang="pl-PL" sz="32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/>
              <a:t>Część humanistyczna 2010</a:t>
            </a:r>
            <a:endParaRPr lang="pl-PL" sz="28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/>
              <a:t>Część humanistyczna 2009</a:t>
            </a:r>
            <a:endParaRPr lang="pl-PL" sz="28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14554"/>
            <a:ext cx="8229600" cy="2214578"/>
          </a:xfrm>
        </p:spPr>
        <p:txBody>
          <a:bodyPr>
            <a:normAutofit/>
          </a:bodyPr>
          <a:lstStyle/>
          <a:p>
            <a:r>
              <a:rPr lang="pl-PL" sz="2800" b="1" dirty="0" smtClean="0"/>
              <a:t>Wyniki egzaminu gimnazjalnego </a:t>
            </a:r>
            <a:br>
              <a:rPr lang="pl-PL" sz="2800" b="1" dirty="0" smtClean="0"/>
            </a:br>
            <a:r>
              <a:rPr lang="pl-PL" sz="2800" b="1" dirty="0" smtClean="0"/>
              <a:t>w powiatach  2009-2010 matematyczno-przyrodnicza</a:t>
            </a:r>
            <a:endParaRPr lang="pl-PL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/>
              <a:t>Część matematyczno-przyrodnicza 2010</a:t>
            </a:r>
            <a:endParaRPr lang="pl-PL" sz="28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/>
              <a:t>Część matematyczno-przyrodnicza 2009</a:t>
            </a:r>
            <a:endParaRPr lang="pl-PL" sz="28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071678"/>
            <a:ext cx="8686800" cy="2214578"/>
          </a:xfrm>
        </p:spPr>
        <p:txBody>
          <a:bodyPr>
            <a:normAutofit/>
          </a:bodyPr>
          <a:lstStyle/>
          <a:p>
            <a:r>
              <a:rPr lang="pl-PL" b="1" dirty="0" smtClean="0"/>
              <a:t>Wyniki średnie szkół powiatu świeckiego przy uwzględnieniu standardów wymagań</a:t>
            </a:r>
            <a:endParaRPr lang="pl-PL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/>
              <a:t>Część humanistyczna</a:t>
            </a:r>
            <a:br>
              <a:rPr lang="pl-PL" sz="2400" b="1" dirty="0" smtClean="0"/>
            </a:br>
            <a:r>
              <a:rPr lang="pl-PL" sz="2400" b="1" dirty="0" smtClean="0"/>
              <a:t>Czytanie i odbiór tekstów kultury</a:t>
            </a:r>
            <a:endParaRPr lang="pl-PL" sz="24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/>
              <a:t>Część humanistyczna</a:t>
            </a:r>
            <a:br>
              <a:rPr lang="pl-PL" sz="2400" b="1" dirty="0" smtClean="0"/>
            </a:br>
            <a:r>
              <a:rPr lang="pl-PL" sz="2400" b="1" dirty="0" smtClean="0"/>
              <a:t>Tworzenie własnego tekstu</a:t>
            </a:r>
            <a:endParaRPr lang="pl-PL" sz="24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Wyniki surowe</a:t>
            </a:r>
            <a:endParaRPr lang="pl-PL" sz="9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l-PL" sz="2400" b="1" dirty="0" smtClean="0"/>
              <a:t>Część matematyczno-przyrodnicza</a:t>
            </a:r>
            <a:br>
              <a:rPr lang="pl-PL" sz="2400" b="1" dirty="0" smtClean="0"/>
            </a:br>
            <a:r>
              <a:rPr lang="pl-PL" sz="1800" b="1" dirty="0" smtClean="0"/>
              <a:t>Stosowanie terminów, pojęć i procedur z zakresu przedmiotów matematyczno-przyrodniczych niezbędnych w praktyce życiowej i dalszym kształceniu</a:t>
            </a:r>
            <a:r>
              <a:rPr lang="pl-PL" sz="2400" b="1" dirty="0" smtClean="0"/>
              <a:t/>
            </a:r>
            <a:br>
              <a:rPr lang="pl-PL" sz="2400" b="1" dirty="0" smtClean="0"/>
            </a:br>
            <a:endParaRPr lang="pl-PL" sz="24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l-PL" sz="2400" b="1" dirty="0" smtClean="0"/>
              <a:t>Część matematyczno-przyrodnicza</a:t>
            </a:r>
            <a:br>
              <a:rPr lang="pl-PL" sz="2400" b="1" dirty="0" smtClean="0"/>
            </a:br>
            <a:r>
              <a:rPr lang="pl-PL" sz="2400" dirty="0" smtClean="0"/>
              <a:t> </a:t>
            </a:r>
            <a:r>
              <a:rPr lang="pl-PL" sz="2400" b="1" dirty="0" smtClean="0"/>
              <a:t>Wyszukiwanie i stosowanie informacji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 fontScale="90000"/>
          </a:bodyPr>
          <a:lstStyle/>
          <a:p>
            <a:pPr lvl="0"/>
            <a:r>
              <a:rPr lang="pl-PL" sz="2400" b="1" dirty="0" smtClean="0"/>
              <a:t>Część matematyczno-przyrodnicza</a:t>
            </a:r>
            <a:br>
              <a:rPr lang="pl-PL" sz="2400" b="1" dirty="0" smtClean="0"/>
            </a:br>
            <a:r>
              <a:rPr lang="pl-PL" sz="2000" b="1" dirty="0" smtClean="0"/>
              <a:t> Wskazywanie i opisywanie faktów, związków i zależności w szczególności przyczynowo-skutkowych, funkcjonalnych, przestrzennych i czasowych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l-PL" sz="2400" b="1" dirty="0" smtClean="0"/>
              <a:t>Część matematyczno-przyrodnicza</a:t>
            </a:r>
            <a:br>
              <a:rPr lang="pl-PL" sz="2400" b="1" dirty="0" smtClean="0"/>
            </a:br>
            <a:r>
              <a:rPr lang="pl-PL" sz="2400" dirty="0" smtClean="0"/>
              <a:t> </a:t>
            </a:r>
            <a:r>
              <a:rPr lang="pl-PL" sz="2000" b="1" dirty="0" smtClean="0"/>
              <a:t>Stosowanie zintegrowanej wiedzy i umiejętności do rozwiązywania problemów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pl-PL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Wskaźnik EWD</a:t>
            </a:r>
            <a:endParaRPr lang="pl-PL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4000" b="1" dirty="0" smtClean="0"/>
              <a:t>Wyniki powiatu przy uwzględnieniu </a:t>
            </a:r>
            <a:r>
              <a:rPr lang="pl-PL" sz="6600" b="1" dirty="0" smtClean="0"/>
              <a:t>wartości liczbowej EWD</a:t>
            </a:r>
            <a:endParaRPr lang="pl-PL" sz="66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Powiaty przy uwzględnieniu wartości liczbowej EWD </a:t>
            </a:r>
            <a:br>
              <a:rPr lang="pl-PL" sz="2400" dirty="0" smtClean="0"/>
            </a:br>
            <a:r>
              <a:rPr lang="pl-PL" sz="2400" dirty="0" smtClean="0"/>
              <a:t>za okres 2008-2010</a:t>
            </a: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dirty="0" smtClean="0">
                <a:solidFill>
                  <a:prstClr val="black"/>
                </a:solidFill>
              </a:rPr>
              <a:t>Powiaty przy uwzględnieniu wartości liczbowej </a:t>
            </a:r>
            <a:br>
              <a:rPr lang="pl-PL" sz="2400" dirty="0" smtClean="0">
                <a:solidFill>
                  <a:prstClr val="black"/>
                </a:solidFill>
              </a:rPr>
            </a:br>
            <a:r>
              <a:rPr lang="pl-PL" sz="2400" dirty="0" smtClean="0">
                <a:solidFill>
                  <a:prstClr val="black"/>
                </a:solidFill>
              </a:rPr>
              <a:t>EWD za okres 2008-2010</a:t>
            </a:r>
            <a:br>
              <a:rPr lang="pl-PL" sz="2400" dirty="0" smtClean="0">
                <a:solidFill>
                  <a:prstClr val="black"/>
                </a:solidFill>
              </a:rPr>
            </a:br>
            <a:r>
              <a:rPr lang="pl-PL" sz="2400" dirty="0" smtClean="0">
                <a:solidFill>
                  <a:prstClr val="black"/>
                </a:solidFill>
              </a:rPr>
              <a:t>część matematyczno-przyrodnicza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4400" b="1" dirty="0" smtClean="0"/>
              <a:t>Rozkład średnich wyników szkół </a:t>
            </a:r>
            <a:r>
              <a:rPr lang="pl-PL" sz="4400" dirty="0" smtClean="0"/>
              <a:t> </a:t>
            </a:r>
          </a:p>
          <a:p>
            <a:pPr algn="ctr">
              <a:buNone/>
            </a:pPr>
            <a:r>
              <a:rPr lang="pl-PL" b="1" dirty="0" smtClean="0"/>
              <a:t>w powiecie świeckim</a:t>
            </a:r>
          </a:p>
          <a:p>
            <a:pPr algn="ctr">
              <a:buNone/>
            </a:pPr>
            <a:r>
              <a:rPr lang="pl-PL" dirty="0" smtClean="0"/>
              <a:t>na</a:t>
            </a:r>
          </a:p>
          <a:p>
            <a:pPr algn="ctr">
              <a:buNone/>
            </a:pPr>
            <a:r>
              <a:rPr lang="pl-PL" sz="6000" b="1" dirty="0" smtClean="0"/>
              <a:t>skali </a:t>
            </a:r>
            <a:r>
              <a:rPr lang="pl-PL" sz="6000" b="1" dirty="0" err="1" smtClean="0"/>
              <a:t>staninowej</a:t>
            </a:r>
            <a:endParaRPr lang="pl-PL" sz="6000" b="1" dirty="0" smtClean="0"/>
          </a:p>
          <a:p>
            <a:pPr algn="ctr">
              <a:buNone/>
            </a:pPr>
            <a:r>
              <a:rPr lang="pl-PL" sz="4000" b="1" dirty="0" smtClean="0"/>
              <a:t>rok 2011</a:t>
            </a:r>
            <a:endParaRPr lang="pl-PL" sz="4000" b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pl-PL" sz="2800" b="1" dirty="0" smtClean="0"/>
              <a:t>Wyniki średnie szkół </a:t>
            </a:r>
            <a:r>
              <a:rPr lang="pl-PL" sz="2800" b="1" smtClean="0"/>
              <a:t>powiatu świeckiego</a:t>
            </a:r>
            <a:r>
              <a:rPr lang="pl-PL" sz="2800" b="1" dirty="0" smtClean="0"/>
              <a:t/>
            </a:r>
            <a:br>
              <a:rPr lang="pl-PL" sz="2800" b="1" dirty="0" smtClean="0"/>
            </a:br>
            <a:r>
              <a:rPr lang="pl-PL" sz="2800" b="1" dirty="0" smtClean="0"/>
              <a:t>na skali </a:t>
            </a:r>
            <a:r>
              <a:rPr lang="pl-PL" sz="2800" b="1" dirty="0" err="1" smtClean="0"/>
              <a:t>staninowej</a:t>
            </a:r>
            <a:r>
              <a:rPr lang="pl-PL" sz="2800" b="1" dirty="0" smtClean="0"/>
              <a:t> </a:t>
            </a:r>
            <a:endParaRPr lang="pl-PL" sz="28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340769"/>
          <a:ext cx="8003232" cy="4423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8850"/>
                <a:gridCol w="2357454"/>
                <a:gridCol w="3316928"/>
              </a:tblGrid>
              <a:tr h="563592">
                <a:tc>
                  <a:txBody>
                    <a:bodyPr/>
                    <a:lstStyle/>
                    <a:p>
                      <a:r>
                        <a:rPr lang="pl-PL" sz="1800" b="1" dirty="0" err="1" smtClean="0"/>
                        <a:t>staniny</a:t>
                      </a:r>
                      <a:endParaRPr lang="pl-PL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humanistyczna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Matematyczno-przyrodnicza</a:t>
                      </a:r>
                      <a:endParaRPr lang="pl-PL" sz="1800" dirty="0"/>
                    </a:p>
                  </a:txBody>
                  <a:tcPr/>
                </a:tc>
              </a:tr>
              <a:tr h="322053"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niskie</a:t>
                      </a:r>
                      <a:endParaRPr lang="pl-PL" sz="18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6,7-22,1</a:t>
                      </a:r>
                      <a:endParaRPr lang="pl-PL" sz="18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6,9-20,6</a:t>
                      </a:r>
                      <a:endParaRPr lang="pl-PL" sz="18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63592">
                <a:tc>
                  <a:txBody>
                    <a:bodyPr/>
                    <a:lstStyle/>
                    <a:p>
                      <a:r>
                        <a:rPr lang="pl-PL" sz="1800" b="1" baseline="0" dirty="0" smtClean="0"/>
                        <a:t>% szkół</a:t>
                      </a:r>
                      <a:endParaRPr lang="pl-PL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50%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25%</a:t>
                      </a:r>
                      <a:endParaRPr lang="pl-PL" sz="1800" dirty="0"/>
                    </a:p>
                  </a:txBody>
                  <a:tcPr/>
                </a:tc>
              </a:tr>
              <a:tr h="322053"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liczba szkół</a:t>
                      </a:r>
                      <a:r>
                        <a:rPr lang="pl-PL" sz="1800" b="1" baseline="0" dirty="0" smtClean="0"/>
                        <a:t> </a:t>
                      </a:r>
                      <a:endParaRPr lang="pl-PL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8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4</a:t>
                      </a:r>
                      <a:endParaRPr lang="pl-PL" sz="1800" dirty="0"/>
                    </a:p>
                  </a:txBody>
                  <a:tcPr/>
                </a:tc>
              </a:tr>
              <a:tr h="322053"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średnie</a:t>
                      </a:r>
                      <a:endParaRPr lang="pl-PL" sz="1800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22,2-27,6</a:t>
                      </a:r>
                      <a:endParaRPr lang="pl-PL" sz="1800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20,7-25,5</a:t>
                      </a:r>
                      <a:endParaRPr lang="pl-PL" sz="1800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635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baseline="0" dirty="0" smtClean="0"/>
                        <a:t>% szkół</a:t>
                      </a:r>
                      <a:endParaRPr lang="pl-PL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50%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69%</a:t>
                      </a:r>
                      <a:endParaRPr lang="pl-PL" sz="1800" dirty="0"/>
                    </a:p>
                  </a:txBody>
                  <a:tcPr/>
                </a:tc>
              </a:tr>
              <a:tr h="322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/>
                        <a:t>liczba</a:t>
                      </a:r>
                      <a:r>
                        <a:rPr lang="pl-PL" sz="1800" b="1" baseline="0" dirty="0" smtClean="0"/>
                        <a:t> szkół</a:t>
                      </a:r>
                      <a:endParaRPr lang="pl-PL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8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11</a:t>
                      </a:r>
                      <a:endParaRPr lang="pl-PL" sz="1800" dirty="0"/>
                    </a:p>
                  </a:txBody>
                  <a:tcPr/>
                </a:tc>
              </a:tr>
              <a:tr h="322053"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wysokie</a:t>
                      </a:r>
                      <a:endParaRPr lang="pl-PL" sz="18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27,7-43,8</a:t>
                      </a:r>
                      <a:endParaRPr lang="pl-PL" sz="18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25,6-46,9</a:t>
                      </a:r>
                      <a:endParaRPr lang="pl-PL" sz="18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994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baseline="0" dirty="0" smtClean="0"/>
                        <a:t>% szkół</a:t>
                      </a:r>
                      <a:endParaRPr lang="pl-PL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0%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6%</a:t>
                      </a:r>
                      <a:endParaRPr lang="pl-PL" sz="1800" dirty="0"/>
                    </a:p>
                  </a:txBody>
                  <a:tcPr/>
                </a:tc>
              </a:tr>
              <a:tr h="404933"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liczba</a:t>
                      </a:r>
                      <a:r>
                        <a:rPr lang="pl-PL" sz="1800" b="1" baseline="0" dirty="0" smtClean="0"/>
                        <a:t> szkół</a:t>
                      </a:r>
                      <a:endParaRPr lang="pl-PL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0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1</a:t>
                      </a:r>
                      <a:endParaRPr lang="pl-PL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000250"/>
            <a:ext cx="8229600" cy="26431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b="1" dirty="0" smtClean="0"/>
              <a:t>Wynik średni gimnazjów województwa kujawsko-pomorskiego na tle innych województw</a:t>
            </a:r>
            <a:br>
              <a:rPr lang="pl-PL" b="1" dirty="0" smtClean="0"/>
            </a:br>
            <a:r>
              <a:rPr lang="pl-PL" b="1" dirty="0" smtClean="0"/>
              <a:t>2011 r.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b="1" dirty="0" smtClean="0"/>
              <a:t>Średnie wyniki egzaminu gimnazjalnego w 2011 roku</a:t>
            </a:r>
            <a:br>
              <a:rPr lang="pl-PL" sz="2400" b="1" dirty="0" smtClean="0"/>
            </a:br>
            <a:r>
              <a:rPr lang="pl-PL" sz="2400" b="1" dirty="0" smtClean="0"/>
              <a:t>w gminach powiatu świeckiego</a:t>
            </a:r>
            <a:br>
              <a:rPr lang="pl-PL" sz="2400" b="1" dirty="0" smtClean="0"/>
            </a:br>
            <a:r>
              <a:rPr lang="pl-PL" sz="2400" b="1" dirty="0" smtClean="0"/>
              <a:t>część humanistyczna</a:t>
            </a: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b="1" dirty="0" smtClean="0"/>
              <a:t>Średnie wyniki egzaminu gimnazjalnego w 2011 roku</a:t>
            </a:r>
            <a:br>
              <a:rPr lang="pl-PL" sz="2400" b="1" dirty="0" smtClean="0"/>
            </a:br>
            <a:r>
              <a:rPr lang="pl-PL" sz="2400" b="1" dirty="0" smtClean="0"/>
              <a:t>w gminach powiatu świecki</a:t>
            </a:r>
            <a:br>
              <a:rPr lang="pl-PL" sz="2400" b="1" dirty="0" smtClean="0"/>
            </a:br>
            <a:r>
              <a:rPr lang="pl-PL" sz="2400" b="1" dirty="0" smtClean="0"/>
              <a:t>część matematyczno-przyrodnicza</a:t>
            </a:r>
            <a:endParaRPr lang="pl-PL" sz="24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pl-PL" sz="3600" b="1" dirty="0" smtClean="0"/>
              <a:t>Wnioski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5043510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sz="1800" dirty="0" smtClean="0"/>
              <a:t>Wynik średni szkół powiatu świeckiego był w roku 2011 niższy od średniej województwa zarówno w części humanistycznej, jak i matematyczno-przyrodniczej</a:t>
            </a:r>
          </a:p>
          <a:p>
            <a:pPr algn="just"/>
            <a:r>
              <a:rPr lang="pl-PL" sz="1800" dirty="0" smtClean="0"/>
              <a:t>Wynik średni jest lepszy w części matematyczno-przyrodniczej(12) </a:t>
            </a:r>
            <a:r>
              <a:rPr lang="pl-PL" sz="1800" b="1" dirty="0" smtClean="0">
                <a:solidFill>
                  <a:srgbClr val="FF0000"/>
                </a:solidFill>
              </a:rPr>
              <a:t>niż w części humanistycznej (19) na 23 powiaty. </a:t>
            </a:r>
            <a:r>
              <a:rPr lang="pl-PL" sz="1800" b="1" dirty="0" smtClean="0">
                <a:solidFill>
                  <a:srgbClr val="0070C0"/>
                </a:solidFill>
              </a:rPr>
              <a:t>W tej części egzaminu utrzymują się bardzo słabe wyniki na przestrzeni ostatnich trzech lat: </a:t>
            </a:r>
            <a:r>
              <a:rPr lang="pl-PL" sz="1800" b="1" dirty="0" smtClean="0">
                <a:solidFill>
                  <a:srgbClr val="FF0000"/>
                </a:solidFill>
              </a:rPr>
              <a:t>19,21,23. </a:t>
            </a:r>
            <a:endParaRPr lang="pl-PL" sz="1800" b="1" dirty="0" smtClean="0">
              <a:solidFill>
                <a:srgbClr val="0070C0"/>
              </a:solidFill>
            </a:endParaRPr>
          </a:p>
          <a:p>
            <a:pPr algn="just"/>
            <a:r>
              <a:rPr lang="pl-PL" sz="1800" dirty="0" smtClean="0"/>
              <a:t>Przy uwzględnieniu obszarów umiejętności w 2011 r.  w części humanistycznej uczniowie powiatu świeckiego wypadli podobnie w dwóch obszarach; w kategorii  </a:t>
            </a:r>
            <a:r>
              <a:rPr lang="pl-PL" sz="1800" b="1" dirty="0" smtClean="0">
                <a:solidFill>
                  <a:srgbClr val="00B050"/>
                </a:solidFill>
              </a:rPr>
              <a:t>czytanie i odbiór tekstów kultury (18), </a:t>
            </a:r>
            <a:r>
              <a:rPr lang="pl-PL" sz="1800" b="1" dirty="0" smtClean="0">
                <a:solidFill>
                  <a:srgbClr val="FF0000"/>
                </a:solidFill>
              </a:rPr>
              <a:t> tworzenie własnego tekstu (19) </a:t>
            </a:r>
          </a:p>
          <a:p>
            <a:pPr algn="just"/>
            <a:r>
              <a:rPr lang="pl-PL" sz="1800" dirty="0" smtClean="0"/>
              <a:t>W części matematyczno-przyrodniczej najlepiej wypadł obszar umiejętności </a:t>
            </a:r>
            <a:r>
              <a:rPr lang="pl-PL" sz="1800" b="1" dirty="0" smtClean="0">
                <a:solidFill>
                  <a:srgbClr val="002060"/>
                </a:solidFill>
              </a:rPr>
              <a:t>wyszukiwanie i stosowanie informacji (9), </a:t>
            </a:r>
            <a:r>
              <a:rPr lang="pl-PL" sz="1800" b="1" dirty="0" smtClean="0">
                <a:solidFill>
                  <a:srgbClr val="FF0000"/>
                </a:solidFill>
              </a:rPr>
              <a:t>najsłabiej wskazywanie i opisywanie faktów (16)</a:t>
            </a:r>
          </a:p>
          <a:p>
            <a:pPr algn="just"/>
            <a:r>
              <a:rPr lang="pl-PL" sz="1800" b="1" dirty="0" smtClean="0">
                <a:solidFill>
                  <a:srgbClr val="0070C0"/>
                </a:solidFill>
              </a:rPr>
              <a:t>Wynik tylko jednej szkoły zawiera się w </a:t>
            </a:r>
            <a:r>
              <a:rPr lang="pl-PL" sz="1800" b="1" dirty="0" err="1" smtClean="0">
                <a:solidFill>
                  <a:srgbClr val="0070C0"/>
                </a:solidFill>
              </a:rPr>
              <a:t>staninach</a:t>
            </a:r>
            <a:r>
              <a:rPr lang="pl-PL" sz="1800" b="1" dirty="0" smtClean="0">
                <a:solidFill>
                  <a:srgbClr val="0070C0"/>
                </a:solidFill>
              </a:rPr>
              <a:t> wysokich, dotyczy to części matematyczno-przyrodniczej egzaminu gimnazjalnego. Połowa szkół powiatu świeckiego osiąga w części humanistycznej wyniki w </a:t>
            </a:r>
            <a:r>
              <a:rPr lang="pl-PL" sz="1800" b="1" dirty="0" err="1" smtClean="0">
                <a:solidFill>
                  <a:srgbClr val="0070C0"/>
                </a:solidFill>
              </a:rPr>
              <a:t>staninach</a:t>
            </a:r>
            <a:r>
              <a:rPr lang="pl-PL" sz="1800" b="1" dirty="0" smtClean="0">
                <a:solidFill>
                  <a:srgbClr val="0070C0"/>
                </a:solidFill>
              </a:rPr>
              <a:t> niskich.</a:t>
            </a:r>
          </a:p>
          <a:p>
            <a:pPr algn="just"/>
            <a:r>
              <a:rPr lang="pl-PL" sz="1800" b="1" dirty="0" err="1" smtClean="0">
                <a:solidFill>
                  <a:srgbClr val="FF0000"/>
                </a:solidFill>
              </a:rPr>
              <a:t>Wskażnik</a:t>
            </a:r>
            <a:r>
              <a:rPr lang="pl-PL" sz="1800" b="1" smtClean="0">
                <a:solidFill>
                  <a:srgbClr val="FF0000"/>
                </a:solidFill>
              </a:rPr>
              <a:t> EWD dla </a:t>
            </a:r>
            <a:r>
              <a:rPr lang="pl-PL" sz="1800" b="1" dirty="0" smtClean="0">
                <a:solidFill>
                  <a:srgbClr val="FF0000"/>
                </a:solidFill>
              </a:rPr>
              <a:t>szkół powiatu </a:t>
            </a:r>
            <a:r>
              <a:rPr lang="pl-PL" sz="1800" b="1" smtClean="0">
                <a:solidFill>
                  <a:srgbClr val="FF0000"/>
                </a:solidFill>
              </a:rPr>
              <a:t>świeckiego w </a:t>
            </a:r>
            <a:r>
              <a:rPr lang="pl-PL" sz="1800" b="1" dirty="0" smtClean="0">
                <a:solidFill>
                  <a:srgbClr val="FF0000"/>
                </a:solidFill>
              </a:rPr>
              <a:t>części humanistycznej egzaminu gimnazjalnego za okres 2008-2010 jest najniższy w województwie, czyli nie tylko wyniki surowe, ale również efektywność nauczania przedmiotów humanistycznych jest </a:t>
            </a:r>
            <a:r>
              <a:rPr lang="pl-PL" sz="1800" b="1" smtClean="0">
                <a:solidFill>
                  <a:srgbClr val="FF0000"/>
                </a:solidFill>
              </a:rPr>
              <a:t>bardzo niska.</a:t>
            </a:r>
            <a:endParaRPr lang="pl-PL" dirty="0" smtClean="0">
              <a:solidFill>
                <a:srgbClr val="FF0000"/>
              </a:solidFill>
            </a:endParaRPr>
          </a:p>
          <a:p>
            <a:endParaRPr lang="pl-PL" sz="1800" dirty="0" smtClean="0"/>
          </a:p>
          <a:p>
            <a:endParaRPr lang="pl-P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Część humanistyczna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Część matematyczno-przyrodnicza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Egzamin gimnazjalny język angielski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/>
              <a:t>Egzamin gimnazjalny język niemiecki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000" b="1" dirty="0" smtClean="0"/>
              <a:t>Wyniki średnie szkół województwa kujawsko-pomorskiego przy uwzględnieniu standardów wymagań </a:t>
            </a:r>
            <a:r>
              <a:rPr lang="pl-PL" sz="2000" b="1" dirty="0" smtClean="0">
                <a:solidFill>
                  <a:srgbClr val="C00000"/>
                </a:solidFill>
              </a:rPr>
              <a:t>część humanistyczna 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>czytanie i odbiór tekstów kultury </a:t>
            </a:r>
            <a:endParaRPr lang="pl-PL" sz="20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816</TotalTime>
  <Words>444</Words>
  <Application>Microsoft Office PowerPoint</Application>
  <PresentationFormat>Pokaz na ekranie (4:3)</PresentationFormat>
  <Paragraphs>115</Paragraphs>
  <Slides>42</Slides>
  <Notes>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42</vt:i4>
      </vt:variant>
    </vt:vector>
  </HeadingPairs>
  <TitlesOfParts>
    <vt:vector size="43" baseType="lpstr">
      <vt:lpstr>Motyw pakietu Office</vt:lpstr>
      <vt:lpstr>Slajd 1</vt:lpstr>
      <vt:lpstr>Wyniki egzaminów gimnazjalnych szkół powiatu świeckiego  w roku 2011</vt:lpstr>
      <vt:lpstr>Slajd 3</vt:lpstr>
      <vt:lpstr>Wynik średni gimnazjów województwa kujawsko-pomorskiego na tle innych województw 2011 r.</vt:lpstr>
      <vt:lpstr>Część humanistyczna</vt:lpstr>
      <vt:lpstr>Część matematyczno-przyrodnicza</vt:lpstr>
      <vt:lpstr>Egzamin gimnazjalny język angielski</vt:lpstr>
      <vt:lpstr>Egzamin gimnazjalny język niemiecki</vt:lpstr>
      <vt:lpstr>Wyniki średnie szkół województwa kujawsko-pomorskiego przy uwzględnieniu standardów wymagań część humanistyczna  czytanie i odbiór tekstów kultury </vt:lpstr>
      <vt:lpstr>Część humanistyczna Tworzenie własnego tekstu</vt:lpstr>
      <vt:lpstr>Część matematyczno-przyrodnicza Stosowanie terminów, pojęć i procedur z zakresu przedmiotów matematyczno-przyrodniczych niezbędnych w praktyce życiowej i dalszym kształceniu</vt:lpstr>
      <vt:lpstr>Część matematyczno-przyrodnicza  Wyszukiwanie i stosowanie informacji </vt:lpstr>
      <vt:lpstr>Część matematyczno-przyrodnicza  Wskazywanie i opisywanie faktów, związków i zależności w szczególności przyczynowo-skutkowych, funkcjonalnych, przestrzennych i czasowych </vt:lpstr>
      <vt:lpstr>Część matematyczno-przyrodnicza  Stosowanie zintegrowanej wiedzy i umiejętności do rozwiązywania problemów </vt:lpstr>
      <vt:lpstr>Wynik średni województwa  część humanistyczna 24,26 </vt:lpstr>
      <vt:lpstr>Wyniki egzaminu gimnazjalnego  w powiatach  2011 roku (część humanistyczna)</vt:lpstr>
      <vt:lpstr>Wynik średni województwa  część matematyczno-przyrodnicza 22,65  </vt:lpstr>
      <vt:lpstr>Wyniki egzaminu gimnazjalnego  w powiatach  2011 roku  (część matematyczno-przyrodnicza)</vt:lpstr>
      <vt:lpstr>Wyniki egzaminu gimnazjalnego  w powiatach  2011 roku (język angielski)</vt:lpstr>
      <vt:lpstr>Wyniki egzaminu gimnazjalnego  w powiatach  2011 roku (język niemiecki)</vt:lpstr>
      <vt:lpstr>Wyniki egzaminu gimnazjalnego  w powiatach  2009-2010  (część humanistyczna)</vt:lpstr>
      <vt:lpstr>Część humanistyczna 2010</vt:lpstr>
      <vt:lpstr>Część humanistyczna 2009</vt:lpstr>
      <vt:lpstr>Wyniki egzaminu gimnazjalnego  w powiatach  2009-2010 matematyczno-przyrodnicza</vt:lpstr>
      <vt:lpstr>Część matematyczno-przyrodnicza 2010</vt:lpstr>
      <vt:lpstr>Część matematyczno-przyrodnicza 2009</vt:lpstr>
      <vt:lpstr>Wyniki średnie szkół powiatu świeckiego przy uwzględnieniu standardów wymagań</vt:lpstr>
      <vt:lpstr>Część humanistyczna Czytanie i odbiór tekstów kultury</vt:lpstr>
      <vt:lpstr>Część humanistyczna Tworzenie własnego tekstu</vt:lpstr>
      <vt:lpstr>Część matematyczno-przyrodnicza Stosowanie terminów, pojęć i procedur z zakresu przedmiotów matematyczno-przyrodniczych niezbędnych w praktyce życiowej i dalszym kształceniu </vt:lpstr>
      <vt:lpstr>Część matematyczno-przyrodnicza  Wyszukiwanie i stosowanie informacji </vt:lpstr>
      <vt:lpstr>Część matematyczno-przyrodnicza  Wskazywanie i opisywanie faktów, związków i zależności w szczególności przyczynowo-skutkowych, funkcjonalnych, przestrzennych i czasowych  </vt:lpstr>
      <vt:lpstr>Część matematyczno-przyrodnicza  Stosowanie zintegrowanej wiedzy i umiejętności do rozwiązywania problemów </vt:lpstr>
      <vt:lpstr>Slajd 34</vt:lpstr>
      <vt:lpstr>Slajd 35</vt:lpstr>
      <vt:lpstr>Powiaty przy uwzględnieniu wartości liczbowej EWD  za okres 2008-2010</vt:lpstr>
      <vt:lpstr>Powiaty przy uwzględnieniu wartości liczbowej  EWD za okres 2008-2010 część matematyczno-przyrodnicza</vt:lpstr>
      <vt:lpstr>Slajd 38</vt:lpstr>
      <vt:lpstr>Wyniki średnie szkół powiatu świeckiego na skali staninowej </vt:lpstr>
      <vt:lpstr>Średnie wyniki egzaminu gimnazjalnego w 2011 roku w gminach powiatu świeckiego część humanistyczna</vt:lpstr>
      <vt:lpstr>Średnie wyniki egzaminu gimnazjalnego w 2011 roku w gminach powiatu świecki część matematyczno-przyrodnicza</vt:lpstr>
      <vt:lpstr>Wnioski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Kuratorium</dc:creator>
  <cp:lastModifiedBy>Krzysztof</cp:lastModifiedBy>
  <cp:revision>71</cp:revision>
  <dcterms:created xsi:type="dcterms:W3CDTF">2011-10-16T19:39:20Z</dcterms:created>
  <dcterms:modified xsi:type="dcterms:W3CDTF">2012-05-12T11:00:58Z</dcterms:modified>
</cp:coreProperties>
</file>