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77" r:id="rId3"/>
    <p:sldId id="260" r:id="rId4"/>
    <p:sldId id="261" r:id="rId5"/>
    <p:sldId id="262" r:id="rId6"/>
    <p:sldId id="267" r:id="rId7"/>
    <p:sldId id="269" r:id="rId8"/>
    <p:sldId id="263" r:id="rId9"/>
    <p:sldId id="271" r:id="rId10"/>
    <p:sldId id="264" r:id="rId11"/>
    <p:sldId id="272" r:id="rId12"/>
    <p:sldId id="275" r:id="rId13"/>
    <p:sldId id="27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281" r:id="rId28"/>
    <p:sldId id="288" r:id="rId29"/>
    <p:sldId id="289" r:id="rId30"/>
    <p:sldId id="290" r:id="rId31"/>
    <p:sldId id="307" r:id="rId32"/>
    <p:sldId id="311" r:id="rId33"/>
    <p:sldId id="314" r:id="rId34"/>
    <p:sldId id="315" r:id="rId35"/>
    <p:sldId id="330" r:id="rId3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054" autoAdjust="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EWD%20powiaty%20liczbowo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EWD%20powiaty%20liczbowo1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Arkusz1!$C$133</c:f>
              <c:strCache>
                <c:ptCount val="1"/>
              </c:strCache>
            </c:strRef>
          </c:tx>
          <c:dPt>
            <c:idx val="10"/>
            <c:spPr>
              <a:solidFill>
                <a:srgbClr val="C00000"/>
              </a:solidFill>
            </c:spPr>
          </c:dPt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pl-PL"/>
              </a:p>
            </c:txPr>
            <c:showVal val="1"/>
          </c:dLbls>
          <c:cat>
            <c:strRef>
              <c:f>Arkusz1!$B$134:$B$149</c:f>
              <c:strCache>
                <c:ptCount val="16"/>
                <c:pt idx="0">
                  <c:v>mazowieckie</c:v>
                </c:pt>
                <c:pt idx="1">
                  <c:v>podkarpackie</c:v>
                </c:pt>
                <c:pt idx="2">
                  <c:v>małopolskie</c:v>
                </c:pt>
                <c:pt idx="3">
                  <c:v>lubelskie</c:v>
                </c:pt>
                <c:pt idx="4">
                  <c:v>śląskie</c:v>
                </c:pt>
                <c:pt idx="5">
                  <c:v>świętokrzyskie</c:v>
                </c:pt>
                <c:pt idx="6">
                  <c:v>łódzkie</c:v>
                </c:pt>
                <c:pt idx="7">
                  <c:v>podlaskie</c:v>
                </c:pt>
                <c:pt idx="8">
                  <c:v>dolnośląskie</c:v>
                </c:pt>
                <c:pt idx="9">
                  <c:v>opolskie</c:v>
                </c:pt>
                <c:pt idx="10">
                  <c:v>kujawsko-pomorskie</c:v>
                </c:pt>
                <c:pt idx="11">
                  <c:v>warmińsko-mazurskie</c:v>
                </c:pt>
                <c:pt idx="12">
                  <c:v>lubuskie</c:v>
                </c:pt>
                <c:pt idx="13">
                  <c:v>zachodniopomorskie</c:v>
                </c:pt>
                <c:pt idx="14">
                  <c:v>wielkopolskie</c:v>
                </c:pt>
                <c:pt idx="15">
                  <c:v>pomorskie</c:v>
                </c:pt>
              </c:strCache>
            </c:strRef>
          </c:cat>
          <c:val>
            <c:numRef>
              <c:f>Arkusz1!$C$134:$C$149</c:f>
              <c:numCache>
                <c:formatCode>General</c:formatCode>
                <c:ptCount val="16"/>
                <c:pt idx="0">
                  <c:v>27.330000000000005</c:v>
                </c:pt>
                <c:pt idx="1">
                  <c:v>26.99</c:v>
                </c:pt>
                <c:pt idx="2">
                  <c:v>26.7</c:v>
                </c:pt>
                <c:pt idx="3">
                  <c:v>26.38</c:v>
                </c:pt>
                <c:pt idx="4">
                  <c:v>25.41</c:v>
                </c:pt>
                <c:pt idx="5">
                  <c:v>25.29</c:v>
                </c:pt>
                <c:pt idx="6">
                  <c:v>25.16</c:v>
                </c:pt>
                <c:pt idx="7">
                  <c:v>24.9</c:v>
                </c:pt>
                <c:pt idx="8">
                  <c:v>24.7</c:v>
                </c:pt>
                <c:pt idx="9">
                  <c:v>24.6</c:v>
                </c:pt>
                <c:pt idx="10">
                  <c:v>24.259999999999987</c:v>
                </c:pt>
                <c:pt idx="11">
                  <c:v>23.8</c:v>
                </c:pt>
                <c:pt idx="12">
                  <c:v>23.759999999999987</c:v>
                </c:pt>
                <c:pt idx="13">
                  <c:v>23.71</c:v>
                </c:pt>
                <c:pt idx="14">
                  <c:v>23.69</c:v>
                </c:pt>
                <c:pt idx="15">
                  <c:v>23.419999999999987</c:v>
                </c:pt>
              </c:numCache>
            </c:numRef>
          </c:val>
        </c:ser>
        <c:axId val="32374144"/>
        <c:axId val="34894976"/>
      </c:barChart>
      <c:catAx>
        <c:axId val="32374144"/>
        <c:scaling>
          <c:orientation val="minMax"/>
        </c:scaling>
        <c:axPos val="b"/>
        <c:tickLblPos val="nextTo"/>
        <c:crossAx val="34894976"/>
        <c:crosses val="autoZero"/>
        <c:auto val="1"/>
        <c:lblAlgn val="ctr"/>
        <c:lblOffset val="100"/>
      </c:catAx>
      <c:valAx>
        <c:axId val="34894976"/>
        <c:scaling>
          <c:orientation val="minMax"/>
        </c:scaling>
        <c:axPos val="l"/>
        <c:majorGridlines/>
        <c:numFmt formatCode="General" sourceLinked="1"/>
        <c:tickLblPos val="nextTo"/>
        <c:crossAx val="32374144"/>
        <c:crosses val="autoZero"/>
        <c:crossBetween val="between"/>
      </c:valAx>
    </c:plotArea>
    <c:plotVisOnly val="1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20"/>
            <c:spPr>
              <a:solidFill>
                <a:srgbClr val="FF0000"/>
              </a:solidFill>
            </c:spPr>
          </c:dPt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Arkusz1!$C$69:$C$91</c:f>
              <c:strCache>
                <c:ptCount val="23"/>
                <c:pt idx="0">
                  <c:v>Bydgoszcz</c:v>
                </c:pt>
                <c:pt idx="1">
                  <c:v>Toruń</c:v>
                </c:pt>
                <c:pt idx="2">
                  <c:v>aleksandrowski</c:v>
                </c:pt>
                <c:pt idx="3">
                  <c:v>włocławski</c:v>
                </c:pt>
                <c:pt idx="4">
                  <c:v>Włocławek</c:v>
                </c:pt>
                <c:pt idx="5">
                  <c:v>inowrocławski</c:v>
                </c:pt>
                <c:pt idx="6">
                  <c:v>toruński</c:v>
                </c:pt>
                <c:pt idx="7">
                  <c:v>mogileński</c:v>
                </c:pt>
                <c:pt idx="8">
                  <c:v>bydgoski</c:v>
                </c:pt>
                <c:pt idx="9">
                  <c:v>Grudziądz</c:v>
                </c:pt>
                <c:pt idx="10">
                  <c:v>radziejowski</c:v>
                </c:pt>
                <c:pt idx="11">
                  <c:v>żniński</c:v>
                </c:pt>
                <c:pt idx="12">
                  <c:v>brodnicki</c:v>
                </c:pt>
                <c:pt idx="13">
                  <c:v>grudziądzki</c:v>
                </c:pt>
                <c:pt idx="14">
                  <c:v>rypiński</c:v>
                </c:pt>
                <c:pt idx="15">
                  <c:v>chełmiński</c:v>
                </c:pt>
                <c:pt idx="16">
                  <c:v>tucholski</c:v>
                </c:pt>
                <c:pt idx="17">
                  <c:v>golubskodobrzyński</c:v>
                </c:pt>
                <c:pt idx="18">
                  <c:v>lipnowski</c:v>
                </c:pt>
                <c:pt idx="19">
                  <c:v>wąbrzeski</c:v>
                </c:pt>
                <c:pt idx="20">
                  <c:v>nakielski</c:v>
                </c:pt>
                <c:pt idx="21">
                  <c:v>sępoleński</c:v>
                </c:pt>
                <c:pt idx="22">
                  <c:v>świecki</c:v>
                </c:pt>
              </c:strCache>
            </c:strRef>
          </c:cat>
          <c:val>
            <c:numRef>
              <c:f>Arkusz1!$D$69:$D$91</c:f>
              <c:numCache>
                <c:formatCode>General</c:formatCode>
                <c:ptCount val="23"/>
                <c:pt idx="0">
                  <c:v>32.800000000000004</c:v>
                </c:pt>
                <c:pt idx="1">
                  <c:v>32.4</c:v>
                </c:pt>
                <c:pt idx="2">
                  <c:v>32.1</c:v>
                </c:pt>
                <c:pt idx="3">
                  <c:v>31.9</c:v>
                </c:pt>
                <c:pt idx="4">
                  <c:v>31.4</c:v>
                </c:pt>
                <c:pt idx="5">
                  <c:v>31.2</c:v>
                </c:pt>
                <c:pt idx="6">
                  <c:v>31.2</c:v>
                </c:pt>
                <c:pt idx="7">
                  <c:v>30.9</c:v>
                </c:pt>
                <c:pt idx="8">
                  <c:v>30.7</c:v>
                </c:pt>
                <c:pt idx="9">
                  <c:v>30.7</c:v>
                </c:pt>
                <c:pt idx="10">
                  <c:v>30.7</c:v>
                </c:pt>
                <c:pt idx="11">
                  <c:v>30.7</c:v>
                </c:pt>
                <c:pt idx="12">
                  <c:v>30.6</c:v>
                </c:pt>
                <c:pt idx="13">
                  <c:v>30.6</c:v>
                </c:pt>
                <c:pt idx="14">
                  <c:v>30.5</c:v>
                </c:pt>
                <c:pt idx="15">
                  <c:v>30</c:v>
                </c:pt>
                <c:pt idx="16">
                  <c:v>29.9</c:v>
                </c:pt>
                <c:pt idx="17">
                  <c:v>29.7</c:v>
                </c:pt>
                <c:pt idx="18">
                  <c:v>29.7</c:v>
                </c:pt>
                <c:pt idx="19">
                  <c:v>29.4</c:v>
                </c:pt>
                <c:pt idx="20">
                  <c:v>29.3</c:v>
                </c:pt>
                <c:pt idx="21">
                  <c:v>29</c:v>
                </c:pt>
                <c:pt idx="22">
                  <c:v>28.8</c:v>
                </c:pt>
              </c:numCache>
            </c:numRef>
          </c:val>
        </c:ser>
        <c:axId val="34834304"/>
        <c:axId val="34835840"/>
      </c:barChart>
      <c:catAx>
        <c:axId val="34834304"/>
        <c:scaling>
          <c:orientation val="minMax"/>
        </c:scaling>
        <c:axPos val="b"/>
        <c:tickLblPos val="nextTo"/>
        <c:crossAx val="34835840"/>
        <c:crosses val="autoZero"/>
        <c:auto val="1"/>
        <c:lblAlgn val="ctr"/>
        <c:lblOffset val="100"/>
      </c:catAx>
      <c:valAx>
        <c:axId val="34835840"/>
        <c:scaling>
          <c:orientation val="minMax"/>
        </c:scaling>
        <c:axPos val="l"/>
        <c:majorGridlines/>
        <c:numFmt formatCode="General" sourceLinked="1"/>
        <c:tickLblPos val="nextTo"/>
        <c:crossAx val="34834304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6"/>
            <c:spPr>
              <a:solidFill>
                <a:srgbClr val="FF0000"/>
              </a:solidFill>
            </c:spPr>
          </c:dPt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Arkusz1!$C$39:$C$61</c:f>
              <c:strCache>
                <c:ptCount val="23"/>
                <c:pt idx="0">
                  <c:v>Bydgoszcz</c:v>
                </c:pt>
                <c:pt idx="1">
                  <c:v>Toruń</c:v>
                </c:pt>
                <c:pt idx="2">
                  <c:v>radziejowski</c:v>
                </c:pt>
                <c:pt idx="3">
                  <c:v>aleksandrowski</c:v>
                </c:pt>
                <c:pt idx="4">
                  <c:v>inowrocławski</c:v>
                </c:pt>
                <c:pt idx="5">
                  <c:v>Grudziądz</c:v>
                </c:pt>
                <c:pt idx="6">
                  <c:v>Włocławek</c:v>
                </c:pt>
                <c:pt idx="7">
                  <c:v>golubskodobrzyński</c:v>
                </c:pt>
                <c:pt idx="8">
                  <c:v>włocławski</c:v>
                </c:pt>
                <c:pt idx="9">
                  <c:v>brodnicki</c:v>
                </c:pt>
                <c:pt idx="10">
                  <c:v>toruński</c:v>
                </c:pt>
                <c:pt idx="11">
                  <c:v>bydgoski</c:v>
                </c:pt>
                <c:pt idx="12">
                  <c:v>grudziądzki</c:v>
                </c:pt>
                <c:pt idx="13">
                  <c:v>rypiński</c:v>
                </c:pt>
                <c:pt idx="14">
                  <c:v>mogileński</c:v>
                </c:pt>
                <c:pt idx="15">
                  <c:v>sępoleński</c:v>
                </c:pt>
                <c:pt idx="16">
                  <c:v>nakielski</c:v>
                </c:pt>
                <c:pt idx="17">
                  <c:v>lipnowski</c:v>
                </c:pt>
                <c:pt idx="18">
                  <c:v>tucholski</c:v>
                </c:pt>
                <c:pt idx="19">
                  <c:v>żniński</c:v>
                </c:pt>
                <c:pt idx="20">
                  <c:v>chełmiński</c:v>
                </c:pt>
                <c:pt idx="21">
                  <c:v>świecki</c:v>
                </c:pt>
                <c:pt idx="22">
                  <c:v>wąbrzeski</c:v>
                </c:pt>
              </c:strCache>
            </c:strRef>
          </c:cat>
          <c:val>
            <c:numRef>
              <c:f>Arkusz1!$D$39:$D$61</c:f>
              <c:numCache>
                <c:formatCode>General</c:formatCode>
                <c:ptCount val="23"/>
                <c:pt idx="0">
                  <c:v>31.8</c:v>
                </c:pt>
                <c:pt idx="1">
                  <c:v>30.7</c:v>
                </c:pt>
                <c:pt idx="2">
                  <c:v>30.3</c:v>
                </c:pt>
                <c:pt idx="3">
                  <c:v>29.6</c:v>
                </c:pt>
                <c:pt idx="4">
                  <c:v>29.3</c:v>
                </c:pt>
                <c:pt idx="5">
                  <c:v>29.3</c:v>
                </c:pt>
                <c:pt idx="6">
                  <c:v>29.2</c:v>
                </c:pt>
                <c:pt idx="7">
                  <c:v>28.9</c:v>
                </c:pt>
                <c:pt idx="8">
                  <c:v>28.9</c:v>
                </c:pt>
                <c:pt idx="9">
                  <c:v>28.8</c:v>
                </c:pt>
                <c:pt idx="10">
                  <c:v>28.8</c:v>
                </c:pt>
                <c:pt idx="11">
                  <c:v>28.7</c:v>
                </c:pt>
                <c:pt idx="12">
                  <c:v>28.6</c:v>
                </c:pt>
                <c:pt idx="13">
                  <c:v>28.6</c:v>
                </c:pt>
                <c:pt idx="14">
                  <c:v>28.5</c:v>
                </c:pt>
                <c:pt idx="15">
                  <c:v>28.5</c:v>
                </c:pt>
                <c:pt idx="16">
                  <c:v>28.4</c:v>
                </c:pt>
                <c:pt idx="17">
                  <c:v>28.2</c:v>
                </c:pt>
                <c:pt idx="18">
                  <c:v>28.1</c:v>
                </c:pt>
                <c:pt idx="19">
                  <c:v>28.1</c:v>
                </c:pt>
                <c:pt idx="20">
                  <c:v>27.7</c:v>
                </c:pt>
                <c:pt idx="21">
                  <c:v>27.2</c:v>
                </c:pt>
                <c:pt idx="22">
                  <c:v>27.1</c:v>
                </c:pt>
              </c:numCache>
            </c:numRef>
          </c:val>
        </c:ser>
        <c:axId val="34844032"/>
        <c:axId val="34858112"/>
      </c:barChart>
      <c:catAx>
        <c:axId val="34844032"/>
        <c:scaling>
          <c:orientation val="minMax"/>
        </c:scaling>
        <c:axPos val="b"/>
        <c:tickLblPos val="nextTo"/>
        <c:crossAx val="34858112"/>
        <c:crosses val="autoZero"/>
        <c:auto val="1"/>
        <c:lblAlgn val="ctr"/>
        <c:lblOffset val="100"/>
      </c:catAx>
      <c:valAx>
        <c:axId val="34858112"/>
        <c:scaling>
          <c:orientation val="minMax"/>
        </c:scaling>
        <c:axPos val="l"/>
        <c:majorGridlines/>
        <c:numFmt formatCode="General" sourceLinked="1"/>
        <c:tickLblPos val="nextTo"/>
        <c:crossAx val="34844032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20"/>
            <c:spPr>
              <a:solidFill>
                <a:srgbClr val="FF0000"/>
              </a:solidFill>
            </c:spPr>
          </c:dPt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Arkusz1!$C$98:$C$120</c:f>
              <c:strCache>
                <c:ptCount val="23"/>
                <c:pt idx="0">
                  <c:v>M. Bydgoszcz</c:v>
                </c:pt>
                <c:pt idx="1">
                  <c:v>M. Toruń</c:v>
                </c:pt>
                <c:pt idx="2">
                  <c:v>M. Włocławek</c:v>
                </c:pt>
                <c:pt idx="3">
                  <c:v>inowrocławski</c:v>
                </c:pt>
                <c:pt idx="4">
                  <c:v>brodnicki</c:v>
                </c:pt>
                <c:pt idx="5">
                  <c:v>aleksandrowski</c:v>
                </c:pt>
                <c:pt idx="6">
                  <c:v>chełmiński</c:v>
                </c:pt>
                <c:pt idx="7">
                  <c:v>żniński</c:v>
                </c:pt>
                <c:pt idx="8">
                  <c:v>M. Grudziądz</c:v>
                </c:pt>
                <c:pt idx="9">
                  <c:v>rypiński</c:v>
                </c:pt>
                <c:pt idx="10">
                  <c:v>włocławski</c:v>
                </c:pt>
                <c:pt idx="11">
                  <c:v>mogileński</c:v>
                </c:pt>
                <c:pt idx="12">
                  <c:v>bydgoski</c:v>
                </c:pt>
                <c:pt idx="13">
                  <c:v>radziejowski</c:v>
                </c:pt>
                <c:pt idx="14">
                  <c:v>tucholski</c:v>
                </c:pt>
                <c:pt idx="15">
                  <c:v>grudziądzki</c:v>
                </c:pt>
                <c:pt idx="16">
                  <c:v>toruński</c:v>
                </c:pt>
                <c:pt idx="17">
                  <c:v>golubskodobrzyński</c:v>
                </c:pt>
                <c:pt idx="18">
                  <c:v>świecki</c:v>
                </c:pt>
                <c:pt idx="19">
                  <c:v>wąbrzeski</c:v>
                </c:pt>
                <c:pt idx="20">
                  <c:v>nakielski</c:v>
                </c:pt>
                <c:pt idx="21">
                  <c:v>sępoleński</c:v>
                </c:pt>
                <c:pt idx="22">
                  <c:v>lipnowski</c:v>
                </c:pt>
              </c:strCache>
            </c:strRef>
          </c:cat>
          <c:val>
            <c:numRef>
              <c:f>Arkusz1!$D$98:$D$120</c:f>
              <c:numCache>
                <c:formatCode>General</c:formatCode>
                <c:ptCount val="23"/>
                <c:pt idx="0">
                  <c:v>27.3</c:v>
                </c:pt>
                <c:pt idx="1">
                  <c:v>26.8</c:v>
                </c:pt>
                <c:pt idx="2">
                  <c:v>25.9</c:v>
                </c:pt>
                <c:pt idx="3">
                  <c:v>25.6</c:v>
                </c:pt>
                <c:pt idx="4">
                  <c:v>25.5</c:v>
                </c:pt>
                <c:pt idx="5">
                  <c:v>25.4</c:v>
                </c:pt>
                <c:pt idx="6">
                  <c:v>25.2</c:v>
                </c:pt>
                <c:pt idx="7">
                  <c:v>24.9</c:v>
                </c:pt>
                <c:pt idx="8">
                  <c:v>24.8</c:v>
                </c:pt>
                <c:pt idx="9">
                  <c:v>24.8</c:v>
                </c:pt>
                <c:pt idx="10">
                  <c:v>24.6</c:v>
                </c:pt>
                <c:pt idx="11">
                  <c:v>24.5</c:v>
                </c:pt>
                <c:pt idx="12">
                  <c:v>24.4</c:v>
                </c:pt>
                <c:pt idx="13">
                  <c:v>24.4</c:v>
                </c:pt>
                <c:pt idx="14">
                  <c:v>24.3</c:v>
                </c:pt>
                <c:pt idx="15">
                  <c:v>24.2</c:v>
                </c:pt>
                <c:pt idx="16">
                  <c:v>24</c:v>
                </c:pt>
                <c:pt idx="17">
                  <c:v>23.5</c:v>
                </c:pt>
                <c:pt idx="18">
                  <c:v>23.5</c:v>
                </c:pt>
                <c:pt idx="19">
                  <c:v>23.4</c:v>
                </c:pt>
                <c:pt idx="20">
                  <c:v>23.3</c:v>
                </c:pt>
                <c:pt idx="21">
                  <c:v>23.3</c:v>
                </c:pt>
                <c:pt idx="22">
                  <c:v>23.2</c:v>
                </c:pt>
              </c:numCache>
            </c:numRef>
          </c:val>
        </c:ser>
        <c:axId val="41362560"/>
        <c:axId val="41364096"/>
      </c:barChart>
      <c:catAx>
        <c:axId val="41362560"/>
        <c:scaling>
          <c:orientation val="minMax"/>
        </c:scaling>
        <c:axPos val="b"/>
        <c:tickLblPos val="nextTo"/>
        <c:crossAx val="41364096"/>
        <c:crosses val="autoZero"/>
        <c:auto val="1"/>
        <c:lblAlgn val="ctr"/>
        <c:lblOffset val="100"/>
      </c:catAx>
      <c:valAx>
        <c:axId val="41364096"/>
        <c:scaling>
          <c:orientation val="minMax"/>
        </c:scaling>
        <c:axPos val="l"/>
        <c:majorGridlines/>
        <c:numFmt formatCode="General" sourceLinked="1"/>
        <c:tickLblPos val="nextTo"/>
        <c:crossAx val="41362560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6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Arkusz1!$C$130:$C$152</c:f>
              <c:strCache>
                <c:ptCount val="23"/>
                <c:pt idx="0">
                  <c:v>Toruń</c:v>
                </c:pt>
                <c:pt idx="1">
                  <c:v>Bydgoszcz</c:v>
                </c:pt>
                <c:pt idx="2">
                  <c:v>radziejowski</c:v>
                </c:pt>
                <c:pt idx="3">
                  <c:v>aleksandrowski</c:v>
                </c:pt>
                <c:pt idx="4">
                  <c:v>rypiński</c:v>
                </c:pt>
                <c:pt idx="5">
                  <c:v>Włocławek</c:v>
                </c:pt>
                <c:pt idx="6">
                  <c:v>brodnicki</c:v>
                </c:pt>
                <c:pt idx="7">
                  <c:v>inowrocławski</c:v>
                </c:pt>
                <c:pt idx="8">
                  <c:v>Grudziądz</c:v>
                </c:pt>
                <c:pt idx="9">
                  <c:v>włocławski</c:v>
                </c:pt>
                <c:pt idx="10">
                  <c:v>toruński</c:v>
                </c:pt>
                <c:pt idx="11">
                  <c:v>golubsko-dobrzyński</c:v>
                </c:pt>
                <c:pt idx="12">
                  <c:v>bydgoski</c:v>
                </c:pt>
                <c:pt idx="13">
                  <c:v>grudziądzki</c:v>
                </c:pt>
                <c:pt idx="14">
                  <c:v>Ŝniński</c:v>
                </c:pt>
                <c:pt idx="15">
                  <c:v>chełmiński</c:v>
                </c:pt>
                <c:pt idx="16">
                  <c:v>nakielski</c:v>
                </c:pt>
                <c:pt idx="17">
                  <c:v>świecki</c:v>
                </c:pt>
                <c:pt idx="18">
                  <c:v>mogileński</c:v>
                </c:pt>
                <c:pt idx="19">
                  <c:v>lipnowski</c:v>
                </c:pt>
                <c:pt idx="20">
                  <c:v>sępoleński</c:v>
                </c:pt>
                <c:pt idx="21">
                  <c:v>tucholski</c:v>
                </c:pt>
                <c:pt idx="22">
                  <c:v>wąbrzeski</c:v>
                </c:pt>
              </c:strCache>
            </c:strRef>
          </c:cat>
          <c:val>
            <c:numRef>
              <c:f>Arkusz1!$D$130:$D$152</c:f>
              <c:numCache>
                <c:formatCode>General</c:formatCode>
                <c:ptCount val="23"/>
                <c:pt idx="0">
                  <c:v>15.77</c:v>
                </c:pt>
                <c:pt idx="1">
                  <c:v>15.71</c:v>
                </c:pt>
                <c:pt idx="2">
                  <c:v>15.66</c:v>
                </c:pt>
                <c:pt idx="3">
                  <c:v>15.48</c:v>
                </c:pt>
                <c:pt idx="4">
                  <c:v>14.93</c:v>
                </c:pt>
                <c:pt idx="5">
                  <c:v>14.870000000000006</c:v>
                </c:pt>
                <c:pt idx="6">
                  <c:v>14.81</c:v>
                </c:pt>
                <c:pt idx="7">
                  <c:v>14.79</c:v>
                </c:pt>
                <c:pt idx="8">
                  <c:v>14.74</c:v>
                </c:pt>
                <c:pt idx="9">
                  <c:v>14.68</c:v>
                </c:pt>
                <c:pt idx="10">
                  <c:v>14.57</c:v>
                </c:pt>
                <c:pt idx="11">
                  <c:v>14.47</c:v>
                </c:pt>
                <c:pt idx="12">
                  <c:v>14.370000000000006</c:v>
                </c:pt>
                <c:pt idx="13">
                  <c:v>14.33</c:v>
                </c:pt>
                <c:pt idx="14">
                  <c:v>14.29</c:v>
                </c:pt>
                <c:pt idx="15">
                  <c:v>14.18</c:v>
                </c:pt>
                <c:pt idx="16">
                  <c:v>14.01</c:v>
                </c:pt>
                <c:pt idx="17">
                  <c:v>14.01</c:v>
                </c:pt>
                <c:pt idx="18">
                  <c:v>13.870000000000006</c:v>
                </c:pt>
                <c:pt idx="19">
                  <c:v>13.81</c:v>
                </c:pt>
                <c:pt idx="20">
                  <c:v>13.63</c:v>
                </c:pt>
                <c:pt idx="21">
                  <c:v>13.63</c:v>
                </c:pt>
                <c:pt idx="22">
                  <c:v>13.48</c:v>
                </c:pt>
              </c:numCache>
            </c:numRef>
          </c:val>
        </c:ser>
        <c:axId val="41405440"/>
        <c:axId val="41411328"/>
      </c:barChart>
      <c:catAx>
        <c:axId val="41405440"/>
        <c:scaling>
          <c:orientation val="minMax"/>
        </c:scaling>
        <c:axPos val="b"/>
        <c:tickLblPos val="nextTo"/>
        <c:crossAx val="41411328"/>
        <c:crosses val="autoZero"/>
        <c:auto val="1"/>
        <c:lblAlgn val="ctr"/>
        <c:lblOffset val="100"/>
      </c:catAx>
      <c:valAx>
        <c:axId val="41411328"/>
        <c:scaling>
          <c:orientation val="minMax"/>
        </c:scaling>
        <c:axPos val="l"/>
        <c:majorGridlines/>
        <c:numFmt formatCode="General" sourceLinked="1"/>
        <c:tickLblPos val="nextTo"/>
        <c:crossAx val="41405440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4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Arkusz1!$C$158:$C$180</c:f>
              <c:strCache>
                <c:ptCount val="23"/>
                <c:pt idx="0">
                  <c:v>radziejowski</c:v>
                </c:pt>
                <c:pt idx="1">
                  <c:v>aleksandrowski</c:v>
                </c:pt>
                <c:pt idx="2">
                  <c:v>Toruń</c:v>
                </c:pt>
                <c:pt idx="3">
                  <c:v>Bydgoszcz</c:v>
                </c:pt>
                <c:pt idx="4">
                  <c:v>włocławski</c:v>
                </c:pt>
                <c:pt idx="5">
                  <c:v>golubsko-dobrzyński</c:v>
                </c:pt>
                <c:pt idx="6">
                  <c:v>brodnicki</c:v>
                </c:pt>
                <c:pt idx="7">
                  <c:v>rypiński</c:v>
                </c:pt>
                <c:pt idx="8">
                  <c:v>grudziądzki</c:v>
                </c:pt>
                <c:pt idx="9">
                  <c:v>Grudziądz</c:v>
                </c:pt>
                <c:pt idx="10">
                  <c:v>Włocławek</c:v>
                </c:pt>
                <c:pt idx="11">
                  <c:v>bydgoski</c:v>
                </c:pt>
                <c:pt idx="12">
                  <c:v>inowrocławski</c:v>
                </c:pt>
                <c:pt idx="13">
                  <c:v>mogileński</c:v>
                </c:pt>
                <c:pt idx="14">
                  <c:v>nakielski</c:v>
                </c:pt>
                <c:pt idx="15">
                  <c:v>chełmiński</c:v>
                </c:pt>
                <c:pt idx="16">
                  <c:v>Ŝniński</c:v>
                </c:pt>
                <c:pt idx="17">
                  <c:v>toruński</c:v>
                </c:pt>
                <c:pt idx="18">
                  <c:v>świecki</c:v>
                </c:pt>
                <c:pt idx="19">
                  <c:v>lipnowski</c:v>
                </c:pt>
                <c:pt idx="20">
                  <c:v>tucholski</c:v>
                </c:pt>
                <c:pt idx="21">
                  <c:v>sępoleński</c:v>
                </c:pt>
                <c:pt idx="22">
                  <c:v>wąbrzeski</c:v>
                </c:pt>
              </c:strCache>
            </c:strRef>
          </c:cat>
          <c:val>
            <c:numRef>
              <c:f>Arkusz1!$D$158:$D$180</c:f>
              <c:numCache>
                <c:formatCode>General</c:formatCode>
                <c:ptCount val="23"/>
                <c:pt idx="0">
                  <c:v>11</c:v>
                </c:pt>
                <c:pt idx="1">
                  <c:v>10.94</c:v>
                </c:pt>
                <c:pt idx="2">
                  <c:v>10.51</c:v>
                </c:pt>
                <c:pt idx="3">
                  <c:v>10.47</c:v>
                </c:pt>
                <c:pt idx="4">
                  <c:v>10.34</c:v>
                </c:pt>
                <c:pt idx="5">
                  <c:v>9.89</c:v>
                </c:pt>
                <c:pt idx="6">
                  <c:v>9.84</c:v>
                </c:pt>
                <c:pt idx="7">
                  <c:v>9.7900000000000009</c:v>
                </c:pt>
                <c:pt idx="8">
                  <c:v>9.74</c:v>
                </c:pt>
                <c:pt idx="9">
                  <c:v>9.7200000000000006</c:v>
                </c:pt>
                <c:pt idx="10">
                  <c:v>9.33</c:v>
                </c:pt>
                <c:pt idx="11">
                  <c:v>9.31</c:v>
                </c:pt>
                <c:pt idx="12">
                  <c:v>9.24</c:v>
                </c:pt>
                <c:pt idx="13">
                  <c:v>9.120000000000001</c:v>
                </c:pt>
                <c:pt idx="14">
                  <c:v>9.02</c:v>
                </c:pt>
                <c:pt idx="15">
                  <c:v>8.91</c:v>
                </c:pt>
                <c:pt idx="16">
                  <c:v>8.81</c:v>
                </c:pt>
                <c:pt idx="17">
                  <c:v>8.76</c:v>
                </c:pt>
                <c:pt idx="18">
                  <c:v>8.2900000000000009</c:v>
                </c:pt>
                <c:pt idx="19">
                  <c:v>8.17</c:v>
                </c:pt>
                <c:pt idx="20">
                  <c:v>7.9300000000000024</c:v>
                </c:pt>
                <c:pt idx="21">
                  <c:v>7.78</c:v>
                </c:pt>
                <c:pt idx="22">
                  <c:v>7.1099999999999985</c:v>
                </c:pt>
              </c:numCache>
            </c:numRef>
          </c:val>
        </c:ser>
        <c:axId val="41300736"/>
        <c:axId val="41302272"/>
      </c:barChart>
      <c:catAx>
        <c:axId val="41300736"/>
        <c:scaling>
          <c:orientation val="minMax"/>
        </c:scaling>
        <c:axPos val="b"/>
        <c:tickLblPos val="nextTo"/>
        <c:crossAx val="41302272"/>
        <c:crosses val="autoZero"/>
        <c:auto val="1"/>
        <c:lblAlgn val="ctr"/>
        <c:lblOffset val="100"/>
      </c:catAx>
      <c:valAx>
        <c:axId val="41302272"/>
        <c:scaling>
          <c:orientation val="minMax"/>
        </c:scaling>
        <c:axPos val="l"/>
        <c:majorGridlines/>
        <c:numFmt formatCode="General" sourceLinked="1"/>
        <c:tickLblPos val="nextTo"/>
        <c:crossAx val="41300736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5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Arkusz1!$C$189:$C$211</c:f>
              <c:strCache>
                <c:ptCount val="23"/>
                <c:pt idx="0">
                  <c:v>Bydgoszcz</c:v>
                </c:pt>
                <c:pt idx="1">
                  <c:v>Toruń</c:v>
                </c:pt>
                <c:pt idx="2">
                  <c:v>radziejowski</c:v>
                </c:pt>
                <c:pt idx="3">
                  <c:v>brodnicki</c:v>
                </c:pt>
                <c:pt idx="4">
                  <c:v>aleksandrowski</c:v>
                </c:pt>
                <c:pt idx="5">
                  <c:v>Włocławek</c:v>
                </c:pt>
                <c:pt idx="6">
                  <c:v>inowrocławski</c:v>
                </c:pt>
                <c:pt idx="7">
                  <c:v>rypiński</c:v>
                </c:pt>
                <c:pt idx="8">
                  <c:v>bydgoski</c:v>
                </c:pt>
                <c:pt idx="9">
                  <c:v>grudziądzki</c:v>
                </c:pt>
                <c:pt idx="10">
                  <c:v>tucholski</c:v>
                </c:pt>
                <c:pt idx="11">
                  <c:v>mogileński</c:v>
                </c:pt>
                <c:pt idx="12">
                  <c:v>świecki</c:v>
                </c:pt>
                <c:pt idx="13">
                  <c:v>golubsko-dobrzyński</c:v>
                </c:pt>
                <c:pt idx="14">
                  <c:v>Ŝniński</c:v>
                </c:pt>
                <c:pt idx="15">
                  <c:v>nakielski</c:v>
                </c:pt>
                <c:pt idx="16">
                  <c:v>Grudziądz</c:v>
                </c:pt>
                <c:pt idx="17">
                  <c:v>chełmiński</c:v>
                </c:pt>
                <c:pt idx="18">
                  <c:v>wąbrzeski</c:v>
                </c:pt>
                <c:pt idx="19">
                  <c:v>toruński</c:v>
                </c:pt>
                <c:pt idx="20">
                  <c:v>sępoleński</c:v>
                </c:pt>
                <c:pt idx="21">
                  <c:v>włocławski</c:v>
                </c:pt>
                <c:pt idx="22">
                  <c:v>lipnowski</c:v>
                </c:pt>
              </c:strCache>
            </c:strRef>
          </c:cat>
          <c:val>
            <c:numRef>
              <c:f>Arkusz1!$D$189:$D$211</c:f>
              <c:numCache>
                <c:formatCode>General</c:formatCode>
                <c:ptCount val="23"/>
                <c:pt idx="0">
                  <c:v>8.3000000000000007</c:v>
                </c:pt>
                <c:pt idx="1">
                  <c:v>8.3000000000000007</c:v>
                </c:pt>
                <c:pt idx="2">
                  <c:v>8.120000000000001</c:v>
                </c:pt>
                <c:pt idx="3">
                  <c:v>7.88</c:v>
                </c:pt>
                <c:pt idx="4">
                  <c:v>7.85</c:v>
                </c:pt>
                <c:pt idx="5">
                  <c:v>7.78</c:v>
                </c:pt>
                <c:pt idx="6">
                  <c:v>7.68</c:v>
                </c:pt>
                <c:pt idx="7">
                  <c:v>7.6499999999999995</c:v>
                </c:pt>
                <c:pt idx="8">
                  <c:v>7.6</c:v>
                </c:pt>
                <c:pt idx="9">
                  <c:v>7.48</c:v>
                </c:pt>
                <c:pt idx="10">
                  <c:v>7.48</c:v>
                </c:pt>
                <c:pt idx="11">
                  <c:v>7.39</c:v>
                </c:pt>
                <c:pt idx="12">
                  <c:v>7.33</c:v>
                </c:pt>
                <c:pt idx="13">
                  <c:v>7.28</c:v>
                </c:pt>
                <c:pt idx="14">
                  <c:v>7.2700000000000014</c:v>
                </c:pt>
                <c:pt idx="15">
                  <c:v>7.25</c:v>
                </c:pt>
                <c:pt idx="16">
                  <c:v>7.2</c:v>
                </c:pt>
                <c:pt idx="17">
                  <c:v>7.1599999999999975</c:v>
                </c:pt>
                <c:pt idx="18">
                  <c:v>7.1099999999999985</c:v>
                </c:pt>
                <c:pt idx="19">
                  <c:v>7.1</c:v>
                </c:pt>
                <c:pt idx="20">
                  <c:v>7.04</c:v>
                </c:pt>
                <c:pt idx="21">
                  <c:v>7.02</c:v>
                </c:pt>
                <c:pt idx="22">
                  <c:v>6.8199999999999985</c:v>
                </c:pt>
              </c:numCache>
            </c:numRef>
          </c:val>
        </c:ser>
        <c:axId val="41343232"/>
        <c:axId val="41422848"/>
      </c:barChart>
      <c:catAx>
        <c:axId val="41343232"/>
        <c:scaling>
          <c:orientation val="minMax"/>
        </c:scaling>
        <c:axPos val="b"/>
        <c:tickLblPos val="nextTo"/>
        <c:crossAx val="41422848"/>
        <c:crosses val="autoZero"/>
        <c:auto val="1"/>
        <c:lblAlgn val="ctr"/>
        <c:lblOffset val="100"/>
      </c:catAx>
      <c:valAx>
        <c:axId val="41422848"/>
        <c:scaling>
          <c:orientation val="minMax"/>
        </c:scaling>
        <c:axPos val="l"/>
        <c:majorGridlines/>
        <c:numFmt formatCode="General" sourceLinked="1"/>
        <c:tickLblPos val="nextTo"/>
        <c:crossAx val="41343232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20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Arkusz1!$C$215:$C$237</c:f>
              <c:strCache>
                <c:ptCount val="23"/>
                <c:pt idx="0">
                  <c:v>Toruń</c:v>
                </c:pt>
                <c:pt idx="1">
                  <c:v>radziejowski</c:v>
                </c:pt>
                <c:pt idx="2">
                  <c:v>Bydgoszcz</c:v>
                </c:pt>
                <c:pt idx="3">
                  <c:v>aleksandrowski</c:v>
                </c:pt>
                <c:pt idx="4">
                  <c:v>brodnicki</c:v>
                </c:pt>
                <c:pt idx="5">
                  <c:v>mogileński</c:v>
                </c:pt>
                <c:pt idx="6">
                  <c:v>chełmiński</c:v>
                </c:pt>
                <c:pt idx="7">
                  <c:v>rypiński</c:v>
                </c:pt>
                <c:pt idx="8">
                  <c:v>świecki</c:v>
                </c:pt>
                <c:pt idx="9">
                  <c:v>inowrocławski</c:v>
                </c:pt>
                <c:pt idx="10">
                  <c:v>bydgoski</c:v>
                </c:pt>
                <c:pt idx="11">
                  <c:v>sępoleński</c:v>
                </c:pt>
                <c:pt idx="12">
                  <c:v>tucholski</c:v>
                </c:pt>
                <c:pt idx="13">
                  <c:v>toruński</c:v>
                </c:pt>
                <c:pt idx="14">
                  <c:v>wąbrzeski</c:v>
                </c:pt>
                <c:pt idx="15">
                  <c:v>grudziądzki</c:v>
                </c:pt>
                <c:pt idx="16">
                  <c:v>włocławski</c:v>
                </c:pt>
                <c:pt idx="17">
                  <c:v>golubsko-dobrzyński</c:v>
                </c:pt>
                <c:pt idx="18">
                  <c:v>Grudziądz</c:v>
                </c:pt>
                <c:pt idx="19">
                  <c:v>Ŝniński</c:v>
                </c:pt>
                <c:pt idx="20">
                  <c:v>nakielski</c:v>
                </c:pt>
                <c:pt idx="21">
                  <c:v>Włocławek</c:v>
                </c:pt>
                <c:pt idx="22">
                  <c:v>lipnowski</c:v>
                </c:pt>
              </c:strCache>
            </c:strRef>
          </c:cat>
          <c:val>
            <c:numRef>
              <c:f>Arkusz1!$D$215:$D$237</c:f>
              <c:numCache>
                <c:formatCode>General</c:formatCode>
                <c:ptCount val="23"/>
                <c:pt idx="0">
                  <c:v>6.4700000000000024</c:v>
                </c:pt>
                <c:pt idx="1">
                  <c:v>6.38</c:v>
                </c:pt>
                <c:pt idx="2">
                  <c:v>6.29</c:v>
                </c:pt>
                <c:pt idx="3">
                  <c:v>6.1599999999999975</c:v>
                </c:pt>
                <c:pt idx="4">
                  <c:v>6.1499999999999995</c:v>
                </c:pt>
                <c:pt idx="5">
                  <c:v>6.02</c:v>
                </c:pt>
                <c:pt idx="6">
                  <c:v>6</c:v>
                </c:pt>
                <c:pt idx="7">
                  <c:v>5.99</c:v>
                </c:pt>
                <c:pt idx="8">
                  <c:v>5.9</c:v>
                </c:pt>
                <c:pt idx="9">
                  <c:v>5.8599999999999985</c:v>
                </c:pt>
                <c:pt idx="10">
                  <c:v>5.84</c:v>
                </c:pt>
                <c:pt idx="11">
                  <c:v>5.84</c:v>
                </c:pt>
                <c:pt idx="12">
                  <c:v>5.83</c:v>
                </c:pt>
                <c:pt idx="13">
                  <c:v>5.8</c:v>
                </c:pt>
                <c:pt idx="14">
                  <c:v>5.8</c:v>
                </c:pt>
                <c:pt idx="15">
                  <c:v>5.79</c:v>
                </c:pt>
                <c:pt idx="16">
                  <c:v>5.74</c:v>
                </c:pt>
                <c:pt idx="17">
                  <c:v>5.71</c:v>
                </c:pt>
                <c:pt idx="18">
                  <c:v>5.7</c:v>
                </c:pt>
                <c:pt idx="19">
                  <c:v>5.68</c:v>
                </c:pt>
                <c:pt idx="20">
                  <c:v>5.6199999999999966</c:v>
                </c:pt>
                <c:pt idx="21">
                  <c:v>5.54</c:v>
                </c:pt>
                <c:pt idx="22">
                  <c:v>5.45</c:v>
                </c:pt>
              </c:numCache>
            </c:numRef>
          </c:val>
        </c:ser>
        <c:axId val="41447808"/>
        <c:axId val="41449344"/>
      </c:barChart>
      <c:catAx>
        <c:axId val="41447808"/>
        <c:scaling>
          <c:orientation val="minMax"/>
        </c:scaling>
        <c:axPos val="b"/>
        <c:tickLblPos val="nextTo"/>
        <c:crossAx val="41449344"/>
        <c:crosses val="autoZero"/>
        <c:auto val="1"/>
        <c:lblAlgn val="ctr"/>
        <c:lblOffset val="100"/>
      </c:catAx>
      <c:valAx>
        <c:axId val="41449344"/>
        <c:scaling>
          <c:orientation val="minMax"/>
        </c:scaling>
        <c:axPos val="l"/>
        <c:majorGridlines/>
        <c:numFmt formatCode="General" sourceLinked="1"/>
        <c:tickLblPos val="nextTo"/>
        <c:crossAx val="41447808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8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Arkusz1!$C$240:$C$262</c:f>
              <c:strCache>
                <c:ptCount val="23"/>
                <c:pt idx="0">
                  <c:v>radziejowski</c:v>
                </c:pt>
                <c:pt idx="1">
                  <c:v>Toruń</c:v>
                </c:pt>
                <c:pt idx="2">
                  <c:v>Bydgoszcz</c:v>
                </c:pt>
                <c:pt idx="3">
                  <c:v>aleksandrowski</c:v>
                </c:pt>
                <c:pt idx="4">
                  <c:v>rypiński</c:v>
                </c:pt>
                <c:pt idx="5">
                  <c:v>inowrocławski</c:v>
                </c:pt>
                <c:pt idx="6">
                  <c:v>mogileński</c:v>
                </c:pt>
                <c:pt idx="7">
                  <c:v>brodnicki</c:v>
                </c:pt>
                <c:pt idx="8">
                  <c:v>Włocławek</c:v>
                </c:pt>
                <c:pt idx="9">
                  <c:v>golubsko-dobrzyński</c:v>
                </c:pt>
                <c:pt idx="10">
                  <c:v>Grudziądz</c:v>
                </c:pt>
                <c:pt idx="11">
                  <c:v>chełmiński</c:v>
                </c:pt>
                <c:pt idx="12">
                  <c:v>bydgoski</c:v>
                </c:pt>
                <c:pt idx="13">
                  <c:v>wąbrzeski</c:v>
                </c:pt>
                <c:pt idx="14">
                  <c:v>sępoleński</c:v>
                </c:pt>
                <c:pt idx="15">
                  <c:v>świecki</c:v>
                </c:pt>
                <c:pt idx="16">
                  <c:v>toruński</c:v>
                </c:pt>
                <c:pt idx="17">
                  <c:v>włocławski</c:v>
                </c:pt>
                <c:pt idx="18">
                  <c:v>nakielski</c:v>
                </c:pt>
                <c:pt idx="19">
                  <c:v>Ŝniński</c:v>
                </c:pt>
                <c:pt idx="20">
                  <c:v>tucholski</c:v>
                </c:pt>
                <c:pt idx="21">
                  <c:v>lipnowski</c:v>
                </c:pt>
                <c:pt idx="22">
                  <c:v>grudziądzki</c:v>
                </c:pt>
              </c:strCache>
            </c:strRef>
          </c:cat>
          <c:val>
            <c:numRef>
              <c:f>Arkusz1!$D$240:$D$262</c:f>
              <c:numCache>
                <c:formatCode>General</c:formatCode>
                <c:ptCount val="23"/>
                <c:pt idx="0">
                  <c:v>6.95</c:v>
                </c:pt>
                <c:pt idx="1">
                  <c:v>6.95</c:v>
                </c:pt>
                <c:pt idx="2">
                  <c:v>6.9</c:v>
                </c:pt>
                <c:pt idx="3">
                  <c:v>6.85</c:v>
                </c:pt>
                <c:pt idx="4">
                  <c:v>6.67</c:v>
                </c:pt>
                <c:pt idx="5">
                  <c:v>6.53</c:v>
                </c:pt>
                <c:pt idx="6">
                  <c:v>6.53</c:v>
                </c:pt>
                <c:pt idx="7">
                  <c:v>6.45</c:v>
                </c:pt>
                <c:pt idx="8">
                  <c:v>6.4300000000000024</c:v>
                </c:pt>
                <c:pt idx="9">
                  <c:v>6.3599999999999985</c:v>
                </c:pt>
                <c:pt idx="10">
                  <c:v>6.35</c:v>
                </c:pt>
                <c:pt idx="11">
                  <c:v>6.33</c:v>
                </c:pt>
                <c:pt idx="12">
                  <c:v>6.3</c:v>
                </c:pt>
                <c:pt idx="13">
                  <c:v>6.28</c:v>
                </c:pt>
                <c:pt idx="14">
                  <c:v>6.24</c:v>
                </c:pt>
                <c:pt idx="15">
                  <c:v>6.22</c:v>
                </c:pt>
                <c:pt idx="16">
                  <c:v>6.22</c:v>
                </c:pt>
                <c:pt idx="17">
                  <c:v>6.22</c:v>
                </c:pt>
                <c:pt idx="18">
                  <c:v>6.17</c:v>
                </c:pt>
                <c:pt idx="19">
                  <c:v>6.1199999999999966</c:v>
                </c:pt>
                <c:pt idx="20">
                  <c:v>6.1099999999999985</c:v>
                </c:pt>
                <c:pt idx="21">
                  <c:v>6.09</c:v>
                </c:pt>
                <c:pt idx="22">
                  <c:v>6.02</c:v>
                </c:pt>
              </c:numCache>
            </c:numRef>
          </c:val>
        </c:ser>
        <c:axId val="41469824"/>
        <c:axId val="41471360"/>
      </c:barChart>
      <c:catAx>
        <c:axId val="41469824"/>
        <c:scaling>
          <c:orientation val="minMax"/>
        </c:scaling>
        <c:axPos val="b"/>
        <c:tickLblPos val="nextTo"/>
        <c:crossAx val="41471360"/>
        <c:crosses val="autoZero"/>
        <c:auto val="1"/>
        <c:lblAlgn val="ctr"/>
        <c:lblOffset val="100"/>
      </c:catAx>
      <c:valAx>
        <c:axId val="41471360"/>
        <c:scaling>
          <c:orientation val="minMax"/>
        </c:scaling>
        <c:axPos val="l"/>
        <c:majorGridlines/>
        <c:numFmt formatCode="General" sourceLinked="1"/>
        <c:tickLblPos val="nextTo"/>
        <c:crossAx val="41469824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9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Arkusz1!$C$265:$C$287</c:f>
              <c:strCache>
                <c:ptCount val="23"/>
                <c:pt idx="0">
                  <c:v>Toruń</c:v>
                </c:pt>
                <c:pt idx="1">
                  <c:v>Bydgoszcz</c:v>
                </c:pt>
                <c:pt idx="2">
                  <c:v>radziejowski</c:v>
                </c:pt>
                <c:pt idx="3">
                  <c:v>aleksandrowski</c:v>
                </c:pt>
                <c:pt idx="4">
                  <c:v>Włocławek</c:v>
                </c:pt>
                <c:pt idx="5">
                  <c:v>brodnicki</c:v>
                </c:pt>
                <c:pt idx="6">
                  <c:v>inowrocławski</c:v>
                </c:pt>
                <c:pt idx="7">
                  <c:v>Grudziądz</c:v>
                </c:pt>
                <c:pt idx="8">
                  <c:v>golubsko-dobrzyński</c:v>
                </c:pt>
                <c:pt idx="9">
                  <c:v>grudziądzki</c:v>
                </c:pt>
                <c:pt idx="10">
                  <c:v>tucholski</c:v>
                </c:pt>
                <c:pt idx="11">
                  <c:v>bydgoski</c:v>
                </c:pt>
                <c:pt idx="12">
                  <c:v>rypiński</c:v>
                </c:pt>
                <c:pt idx="13">
                  <c:v>świecki</c:v>
                </c:pt>
                <c:pt idx="14">
                  <c:v>sępoleński</c:v>
                </c:pt>
                <c:pt idx="15">
                  <c:v>chełmiński</c:v>
                </c:pt>
                <c:pt idx="16">
                  <c:v>mogileński</c:v>
                </c:pt>
                <c:pt idx="17">
                  <c:v>wąbrzeski</c:v>
                </c:pt>
                <c:pt idx="18">
                  <c:v>włocławski</c:v>
                </c:pt>
                <c:pt idx="19">
                  <c:v>nakielski</c:v>
                </c:pt>
                <c:pt idx="20">
                  <c:v>toruński</c:v>
                </c:pt>
                <c:pt idx="21">
                  <c:v>Ŝniński</c:v>
                </c:pt>
                <c:pt idx="22">
                  <c:v>lipnowski</c:v>
                </c:pt>
              </c:strCache>
            </c:strRef>
          </c:cat>
          <c:val>
            <c:numRef>
              <c:f>Arkusz1!$D$265:$D$287</c:f>
              <c:numCache>
                <c:formatCode>General</c:formatCode>
                <c:ptCount val="23"/>
                <c:pt idx="0">
                  <c:v>3.05</c:v>
                </c:pt>
                <c:pt idx="1">
                  <c:v>3</c:v>
                </c:pt>
                <c:pt idx="2">
                  <c:v>2.7600000000000002</c:v>
                </c:pt>
                <c:pt idx="3">
                  <c:v>2.73</c:v>
                </c:pt>
                <c:pt idx="4">
                  <c:v>2.73</c:v>
                </c:pt>
                <c:pt idx="5">
                  <c:v>2.66</c:v>
                </c:pt>
                <c:pt idx="6">
                  <c:v>2.59</c:v>
                </c:pt>
                <c:pt idx="7">
                  <c:v>2.57</c:v>
                </c:pt>
                <c:pt idx="8">
                  <c:v>2.5299999999999998</c:v>
                </c:pt>
                <c:pt idx="9">
                  <c:v>2.5299999999999998</c:v>
                </c:pt>
                <c:pt idx="10">
                  <c:v>2.5299999999999998</c:v>
                </c:pt>
                <c:pt idx="11">
                  <c:v>2.5099999999999998</c:v>
                </c:pt>
                <c:pt idx="12">
                  <c:v>2.5099999999999998</c:v>
                </c:pt>
                <c:pt idx="13">
                  <c:v>2.46</c:v>
                </c:pt>
                <c:pt idx="14">
                  <c:v>2.4099999999999997</c:v>
                </c:pt>
                <c:pt idx="15">
                  <c:v>2.3899999999999997</c:v>
                </c:pt>
                <c:pt idx="16">
                  <c:v>2.3899999999999997</c:v>
                </c:pt>
                <c:pt idx="17">
                  <c:v>2.3499999999999988</c:v>
                </c:pt>
                <c:pt idx="18">
                  <c:v>2.3199999999999972</c:v>
                </c:pt>
                <c:pt idx="19">
                  <c:v>2.2999999999999998</c:v>
                </c:pt>
                <c:pt idx="20">
                  <c:v>2.2799999999999998</c:v>
                </c:pt>
                <c:pt idx="21">
                  <c:v>2.17</c:v>
                </c:pt>
                <c:pt idx="22">
                  <c:v>2.0699999999999998</c:v>
                </c:pt>
              </c:numCache>
            </c:numRef>
          </c:val>
        </c:ser>
        <c:axId val="41517056"/>
        <c:axId val="41518592"/>
      </c:barChart>
      <c:catAx>
        <c:axId val="41517056"/>
        <c:scaling>
          <c:orientation val="minMax"/>
        </c:scaling>
        <c:axPos val="b"/>
        <c:tickLblPos val="nextTo"/>
        <c:crossAx val="41518592"/>
        <c:crosses val="autoZero"/>
        <c:auto val="1"/>
        <c:lblAlgn val="ctr"/>
        <c:lblOffset val="100"/>
      </c:catAx>
      <c:valAx>
        <c:axId val="41518592"/>
        <c:scaling>
          <c:orientation val="minMax"/>
        </c:scaling>
        <c:axPos val="l"/>
        <c:majorGridlines/>
        <c:numFmt formatCode="General" sourceLinked="1"/>
        <c:tickLblPos val="nextTo"/>
        <c:crossAx val="41517056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7"/>
  <c:chart>
    <c:title>
      <c:tx>
        <c:rich>
          <a:bodyPr/>
          <a:lstStyle/>
          <a:p>
            <a:pPr>
              <a:defRPr/>
            </a:pPr>
            <a:r>
              <a:rPr lang="en-US" dirty="0"/>
              <a:t>EWD</a:t>
            </a:r>
            <a:r>
              <a:rPr lang="pl-PL" dirty="0"/>
              <a:t> 2010 humanistyczna</a:t>
            </a:r>
            <a:r>
              <a:rPr lang="en-US" dirty="0"/>
              <a:t>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Pt>
            <c:idx val="9"/>
            <c:spPr>
              <a:solidFill>
                <a:srgbClr val="00B0F0"/>
              </a:solidFill>
            </c:spPr>
          </c:dPt>
          <c:dPt>
            <c:idx val="11"/>
            <c:spPr>
              <a:solidFill>
                <a:srgbClr val="FF0000"/>
              </a:solidFill>
            </c:spPr>
          </c:dPt>
          <c:dPt>
            <c:idx val="12"/>
            <c:spPr>
              <a:solidFill>
                <a:srgbClr val="00B0F0"/>
              </a:solidFill>
            </c:spPr>
          </c:dPt>
          <c:dPt>
            <c:idx val="19"/>
            <c:spPr>
              <a:solidFill>
                <a:srgbClr val="00B0F0"/>
              </a:solidFill>
            </c:spPr>
          </c:dPt>
          <c:dPt>
            <c:idx val="20"/>
            <c:spPr>
              <a:solidFill>
                <a:srgbClr val="00B0F0"/>
              </a:solidFill>
            </c:spPr>
          </c:dPt>
          <c:dLbls>
            <c:dLbl>
              <c:idx val="6"/>
              <c:layout>
                <c:manualLayout>
                  <c:x val="1.5432098765432169E-3"/>
                  <c:y val="5.0508587896100833E-2"/>
                </c:manualLayout>
              </c:layout>
              <c:dLblPos val="inBase"/>
              <c:showVal val="1"/>
            </c:dLbl>
            <c:dLbl>
              <c:idx val="7"/>
              <c:layout>
                <c:manualLayout>
                  <c:x val="-1.5432098765432169E-3"/>
                  <c:y val="5.0508587896100833E-2"/>
                </c:manualLayout>
              </c:layout>
              <c:dLblPos val="inBase"/>
              <c:showVal val="1"/>
            </c:dLbl>
            <c:dLbl>
              <c:idx val="8"/>
              <c:layout>
                <c:manualLayout>
                  <c:x val="0"/>
                  <c:y val="3.6478424591628346E-2"/>
                </c:manualLayout>
              </c:layout>
              <c:dLblPos val="inBase"/>
              <c:showVal val="1"/>
            </c:dLbl>
            <c:dLbl>
              <c:idx val="9"/>
              <c:layout>
                <c:manualLayout>
                  <c:x val="1.5432098765432169E-3"/>
                  <c:y val="3.6478424591628346E-2"/>
                </c:manualLayout>
              </c:layout>
              <c:dLblPos val="inBase"/>
              <c:showVal val="1"/>
            </c:dLbl>
            <c:dLbl>
              <c:idx val="10"/>
              <c:layout>
                <c:manualLayout>
                  <c:x val="4.6296296296296528E-3"/>
                  <c:y val="5.0508587896100833E-2"/>
                </c:manualLayout>
              </c:layout>
              <c:dLblPos val="inBase"/>
              <c:showVal val="1"/>
            </c:dLbl>
            <c:dLbl>
              <c:idx val="12"/>
              <c:layout>
                <c:manualLayout>
                  <c:x val="1.5432098765432169E-3"/>
                  <c:y val="5.0508587896100833E-2"/>
                </c:manualLayout>
              </c:layout>
              <c:spPr>
                <a:solidFill>
                  <a:schemeClr val="accent6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inBase"/>
              <c:showVal val="1"/>
            </c:dLbl>
            <c:spPr>
              <a:solidFill>
                <a:srgbClr val="F79646">
                  <a:lumMod val="60000"/>
                  <a:lumOff val="40000"/>
                </a:srgbClr>
              </a:solidFill>
            </c:spPr>
            <c:dLblPos val="inBase"/>
            <c:showVal val="1"/>
          </c:dLbls>
          <c:cat>
            <c:strRef>
              <c:f>Arkusz1!$B$8:$B$30</c:f>
              <c:strCache>
                <c:ptCount val="23"/>
                <c:pt idx="0">
                  <c:v>radziejowski</c:v>
                </c:pt>
                <c:pt idx="1">
                  <c:v>aleksandrowski</c:v>
                </c:pt>
                <c:pt idx="2">
                  <c:v>włocławski</c:v>
                </c:pt>
                <c:pt idx="3">
                  <c:v>m.Bydgoszcz</c:v>
                </c:pt>
                <c:pt idx="4">
                  <c:v>m.Grudziądz</c:v>
                </c:pt>
                <c:pt idx="5">
                  <c:v>m.Toruń</c:v>
                </c:pt>
                <c:pt idx="6">
                  <c:v>wąbrzeski</c:v>
                </c:pt>
                <c:pt idx="7">
                  <c:v>brodnicki</c:v>
                </c:pt>
                <c:pt idx="8">
                  <c:v>grudziądzki</c:v>
                </c:pt>
                <c:pt idx="9">
                  <c:v>lipnowski</c:v>
                </c:pt>
                <c:pt idx="10">
                  <c:v>inowrocławski</c:v>
                </c:pt>
                <c:pt idx="11">
                  <c:v>nakielski</c:v>
                </c:pt>
                <c:pt idx="12">
                  <c:v>bydgoski</c:v>
                </c:pt>
                <c:pt idx="13">
                  <c:v>m.Włocławek</c:v>
                </c:pt>
                <c:pt idx="14">
                  <c:v>chełmiński</c:v>
                </c:pt>
                <c:pt idx="15">
                  <c:v>toruński</c:v>
                </c:pt>
                <c:pt idx="16">
                  <c:v>żniński</c:v>
                </c:pt>
                <c:pt idx="17">
                  <c:v>golubsko-dobrzyński</c:v>
                </c:pt>
                <c:pt idx="18">
                  <c:v>rypiński</c:v>
                </c:pt>
                <c:pt idx="19">
                  <c:v>sępoleński</c:v>
                </c:pt>
                <c:pt idx="20">
                  <c:v>tucholski</c:v>
                </c:pt>
                <c:pt idx="21">
                  <c:v>mogileński</c:v>
                </c:pt>
                <c:pt idx="22">
                  <c:v>świecki</c:v>
                </c:pt>
              </c:strCache>
            </c:strRef>
          </c:cat>
          <c:val>
            <c:numRef>
              <c:f>Arkusz1!$C$8:$C$30</c:f>
              <c:numCache>
                <c:formatCode>General</c:formatCode>
                <c:ptCount val="23"/>
                <c:pt idx="0">
                  <c:v>0.9</c:v>
                </c:pt>
                <c:pt idx="1">
                  <c:v>0.5</c:v>
                </c:pt>
                <c:pt idx="2">
                  <c:v>0.5</c:v>
                </c:pt>
                <c:pt idx="3">
                  <c:v>0.2</c:v>
                </c:pt>
                <c:pt idx="4">
                  <c:v>0.1</c:v>
                </c:pt>
                <c:pt idx="5">
                  <c:v>0</c:v>
                </c:pt>
                <c:pt idx="6">
                  <c:v>-0.30000000000000032</c:v>
                </c:pt>
                <c:pt idx="7">
                  <c:v>-0.4</c:v>
                </c:pt>
                <c:pt idx="8">
                  <c:v>-0.5</c:v>
                </c:pt>
                <c:pt idx="9">
                  <c:v>-0.5</c:v>
                </c:pt>
                <c:pt idx="10">
                  <c:v>-0.60000000000000064</c:v>
                </c:pt>
                <c:pt idx="11">
                  <c:v>-0.70000000000000062</c:v>
                </c:pt>
                <c:pt idx="12">
                  <c:v>-0.9</c:v>
                </c:pt>
                <c:pt idx="13">
                  <c:v>-1</c:v>
                </c:pt>
                <c:pt idx="14">
                  <c:v>-1.2</c:v>
                </c:pt>
                <c:pt idx="15">
                  <c:v>-1.2</c:v>
                </c:pt>
                <c:pt idx="16">
                  <c:v>-1.2</c:v>
                </c:pt>
                <c:pt idx="17">
                  <c:v>-1.3</c:v>
                </c:pt>
                <c:pt idx="18">
                  <c:v>-1.3</c:v>
                </c:pt>
                <c:pt idx="19">
                  <c:v>-1.4</c:v>
                </c:pt>
                <c:pt idx="20">
                  <c:v>-1.5</c:v>
                </c:pt>
                <c:pt idx="21">
                  <c:v>-1.6</c:v>
                </c:pt>
                <c:pt idx="22">
                  <c:v>-2.4</c:v>
                </c:pt>
              </c:numCache>
            </c:numRef>
          </c:val>
        </c:ser>
        <c:dLbls>
          <c:showVal val="1"/>
        </c:dLbls>
        <c:gapWidth val="95"/>
        <c:axId val="41561472"/>
        <c:axId val="41583744"/>
      </c:barChart>
      <c:catAx>
        <c:axId val="41561472"/>
        <c:scaling>
          <c:orientation val="minMax"/>
        </c:scaling>
        <c:axPos val="b"/>
        <c:majorTickMark val="none"/>
        <c:tickLblPos val="nextTo"/>
        <c:spPr>
          <a:noFill/>
        </c:spPr>
        <c:crossAx val="41583744"/>
        <c:crosses val="autoZero"/>
        <c:auto val="1"/>
        <c:lblAlgn val="ctr"/>
        <c:lblOffset val="100"/>
      </c:catAx>
      <c:valAx>
        <c:axId val="415837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41561472"/>
        <c:crosses val="autoZero"/>
        <c:crossBetween val="between"/>
      </c:valAx>
      <c:spPr>
        <a:solidFill>
          <a:schemeClr val="bg2">
            <a:lumMod val="75000"/>
          </a:schemeClr>
        </a:soli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Arkusz1!$C$159</c:f>
              <c:strCache>
                <c:ptCount val="1"/>
              </c:strCache>
            </c:strRef>
          </c:tx>
          <c:dPt>
            <c:idx val="14"/>
            <c:spPr>
              <a:solidFill>
                <a:srgbClr val="C00000"/>
              </a:solidFill>
            </c:spPr>
          </c:dPt>
          <c:dLbls>
            <c:spPr>
              <a:solidFill>
                <a:prstClr val="white"/>
              </a:solidFill>
            </c:spPr>
            <c:showVal val="1"/>
          </c:dLbls>
          <c:cat>
            <c:strRef>
              <c:f>Arkusz1!$B$160:$B$175</c:f>
              <c:strCache>
                <c:ptCount val="16"/>
                <c:pt idx="0">
                  <c:v>małopolskie</c:v>
                </c:pt>
                <c:pt idx="1">
                  <c:v>mazowieckie</c:v>
                </c:pt>
                <c:pt idx="2">
                  <c:v>podkarpackie</c:v>
                </c:pt>
                <c:pt idx="3">
                  <c:v>podlaskie</c:v>
                </c:pt>
                <c:pt idx="4">
                  <c:v>łódzkie</c:v>
                </c:pt>
                <c:pt idx="5">
                  <c:v>lubelskie</c:v>
                </c:pt>
                <c:pt idx="6">
                  <c:v>śląskie</c:v>
                </c:pt>
                <c:pt idx="7">
                  <c:v>świętokrzyskie</c:v>
                </c:pt>
                <c:pt idx="8">
                  <c:v>wielkopolskie</c:v>
                </c:pt>
                <c:pt idx="9">
                  <c:v>lubuskie</c:v>
                </c:pt>
                <c:pt idx="10">
                  <c:v>dolnośląskie</c:v>
                </c:pt>
                <c:pt idx="11">
                  <c:v>pomorskie</c:v>
                </c:pt>
                <c:pt idx="12">
                  <c:v>opolskie</c:v>
                </c:pt>
                <c:pt idx="13">
                  <c:v>warmińsko-mazurskie</c:v>
                </c:pt>
                <c:pt idx="14">
                  <c:v>kujawsko-pomorskie</c:v>
                </c:pt>
                <c:pt idx="15">
                  <c:v>zachodniopomorskie</c:v>
                </c:pt>
              </c:strCache>
            </c:strRef>
          </c:cat>
          <c:val>
            <c:numRef>
              <c:f>Arkusz1!$C$160:$C$175</c:f>
              <c:numCache>
                <c:formatCode>General</c:formatCode>
                <c:ptCount val="16"/>
                <c:pt idx="0">
                  <c:v>24.91</c:v>
                </c:pt>
                <c:pt idx="1">
                  <c:v>24.54</c:v>
                </c:pt>
                <c:pt idx="2">
                  <c:v>24.39</c:v>
                </c:pt>
                <c:pt idx="3">
                  <c:v>24.2</c:v>
                </c:pt>
                <c:pt idx="4">
                  <c:v>23.810000000000031</c:v>
                </c:pt>
                <c:pt idx="5">
                  <c:v>23.75</c:v>
                </c:pt>
                <c:pt idx="6">
                  <c:v>23.439999999999987</c:v>
                </c:pt>
                <c:pt idx="7">
                  <c:v>23.419999999999987</c:v>
                </c:pt>
                <c:pt idx="8">
                  <c:v>23.38</c:v>
                </c:pt>
                <c:pt idx="9">
                  <c:v>23.01</c:v>
                </c:pt>
                <c:pt idx="10">
                  <c:v>23</c:v>
                </c:pt>
                <c:pt idx="11">
                  <c:v>22.9</c:v>
                </c:pt>
                <c:pt idx="12">
                  <c:v>22.9</c:v>
                </c:pt>
                <c:pt idx="13">
                  <c:v>22.8</c:v>
                </c:pt>
                <c:pt idx="14">
                  <c:v>22.650000000000031</c:v>
                </c:pt>
                <c:pt idx="15">
                  <c:v>22.25</c:v>
                </c:pt>
              </c:numCache>
            </c:numRef>
          </c:val>
        </c:ser>
        <c:axId val="35193216"/>
        <c:axId val="35194752"/>
      </c:barChart>
      <c:catAx>
        <c:axId val="35193216"/>
        <c:scaling>
          <c:orientation val="minMax"/>
        </c:scaling>
        <c:axPos val="b"/>
        <c:tickLblPos val="nextTo"/>
        <c:crossAx val="35194752"/>
        <c:crosses val="autoZero"/>
        <c:auto val="1"/>
        <c:lblAlgn val="ctr"/>
        <c:lblOffset val="100"/>
      </c:catAx>
      <c:valAx>
        <c:axId val="35194752"/>
        <c:scaling>
          <c:orientation val="minMax"/>
        </c:scaling>
        <c:axPos val="l"/>
        <c:majorGridlines/>
        <c:numFmt formatCode="General" sourceLinked="1"/>
        <c:tickLblPos val="nextTo"/>
        <c:crossAx val="35193216"/>
        <c:crosses val="autoZero"/>
        <c:crossBetween val="between"/>
      </c:valAx>
    </c:plotArea>
    <c:plotVisOnly val="1"/>
  </c:chart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AngAx val="1"/>
    </c:view3D>
    <c:sideWall>
      <c:spPr>
        <a:solidFill>
          <a:schemeClr val="bg2">
            <a:lumMod val="75000"/>
          </a:schemeClr>
        </a:solidFill>
      </c:spPr>
    </c:sideWall>
    <c:backWall>
      <c:spPr>
        <a:solidFill>
          <a:schemeClr val="bg2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[1]Arkusz1!$C$31</c:f>
              <c:strCache>
                <c:ptCount val="1"/>
                <c:pt idx="0">
                  <c:v>0.1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5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</c:spPr>
          </c:dPt>
          <c:dPt>
            <c:idx val="6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</c:spPr>
          </c:dPt>
          <c:dPt>
            <c:idx val="11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</c:spPr>
          </c:dPt>
          <c:dPt>
            <c:idx val="16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</c:spPr>
          </c:dPt>
          <c:dPt>
            <c:idx val="17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5"/>
              <c:spPr>
                <a:solidFill>
                  <a:schemeClr val="accent6">
                    <a:lumMod val="60000"/>
                    <a:lumOff val="40000"/>
                  </a:schemeClr>
                </a:solidFill>
              </c:spPr>
              <c:txPr>
                <a:bodyPr rot="0" vert="horz"/>
                <a:lstStyle/>
                <a:p>
                  <a:pPr>
                    <a:defRPr/>
                  </a:pPr>
                  <a:endParaRPr lang="pl-PL"/>
                </a:p>
              </c:txPr>
            </c:dLbl>
            <c:dLbl>
              <c:idx val="13"/>
              <c:layout>
                <c:manualLayout>
                  <c:x val="0"/>
                  <c:y val="8.3989501312335929E-2"/>
                </c:manualLayout>
              </c:layout>
              <c:showVal val="1"/>
            </c:dLbl>
            <c:dLbl>
              <c:idx val="14"/>
              <c:layout>
                <c:manualLayout>
                  <c:x val="3.7718057520037852E-3"/>
                  <c:y val="8.0489938757655283E-2"/>
                </c:manualLayout>
              </c:layout>
              <c:showVal val="1"/>
            </c:dLbl>
            <c:dLbl>
              <c:idx val="15"/>
              <c:layout>
                <c:manualLayout>
                  <c:x val="0"/>
                  <c:y val="9.4488188976377882E-2"/>
                </c:manualLayout>
              </c:layout>
              <c:showVal val="1"/>
            </c:dLbl>
            <c:dLbl>
              <c:idx val="16"/>
              <c:layout>
                <c:manualLayout>
                  <c:x val="1.8859028760018965E-3"/>
                  <c:y val="0.10848643919510068"/>
                </c:manualLayout>
              </c:layout>
              <c:showVal val="1"/>
            </c:dLbl>
            <c:dLbl>
              <c:idx val="17"/>
              <c:layout>
                <c:manualLayout>
                  <c:x val="3.7718057520037852E-3"/>
                  <c:y val="0.15048118985127026"/>
                </c:manualLayout>
              </c:layout>
              <c:showVal val="1"/>
            </c:dLbl>
            <c:dLbl>
              <c:idx val="18"/>
              <c:layout>
                <c:manualLayout>
                  <c:x val="3.7718057520037852E-3"/>
                  <c:y val="0.17147856517935259"/>
                </c:manualLayout>
              </c:layout>
              <c:showVal val="1"/>
            </c:dLbl>
            <c:dLbl>
              <c:idx val="19"/>
              <c:layout>
                <c:manualLayout>
                  <c:x val="0"/>
                  <c:y val="0.24146981627296682"/>
                </c:manualLayout>
              </c:layout>
              <c:showVal val="1"/>
            </c:dLbl>
            <c:dLbl>
              <c:idx val="20"/>
              <c:layout>
                <c:manualLayout>
                  <c:x val="1.8859028760018965E-3"/>
                  <c:y val="0.33945811891623934"/>
                </c:manualLayout>
              </c:layout>
              <c:showVal val="1"/>
            </c:dLbl>
            <c:dLbl>
              <c:idx val="21"/>
              <c:layout>
                <c:manualLayout>
                  <c:x val="0"/>
                  <c:y val="0.37445319335083355"/>
                </c:manualLayout>
              </c:layout>
              <c:showVal val="1"/>
            </c:dLbl>
            <c:spPr>
              <a:solidFill>
                <a:srgbClr val="F79646">
                  <a:lumMod val="60000"/>
                  <a:lumOff val="40000"/>
                </a:srgbClr>
              </a:solidFill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Val val="1"/>
          </c:dLbls>
          <c:cat>
            <c:strRef>
              <c:f>[1]Arkusz1!$B$32:$B$54</c:f>
              <c:strCache>
                <c:ptCount val="23"/>
                <c:pt idx="0">
                  <c:v>chełmiński</c:v>
                </c:pt>
                <c:pt idx="1">
                  <c:v>brodnicki</c:v>
                </c:pt>
                <c:pt idx="2">
                  <c:v>grudziądzki</c:v>
                </c:pt>
                <c:pt idx="3">
                  <c:v>wąbrzeski</c:v>
                </c:pt>
                <c:pt idx="4">
                  <c:v>włocławski</c:v>
                </c:pt>
                <c:pt idx="5">
                  <c:v>bydgoski</c:v>
                </c:pt>
                <c:pt idx="6">
                  <c:v>nakielski</c:v>
                </c:pt>
                <c:pt idx="7">
                  <c:v>inowrocławski</c:v>
                </c:pt>
                <c:pt idx="8">
                  <c:v>m.Toruń</c:v>
                </c:pt>
                <c:pt idx="9">
                  <c:v>żniński</c:v>
                </c:pt>
                <c:pt idx="10">
                  <c:v>m.Włocławek</c:v>
                </c:pt>
                <c:pt idx="11">
                  <c:v>lipnowski</c:v>
                </c:pt>
                <c:pt idx="12">
                  <c:v>radziejowski</c:v>
                </c:pt>
                <c:pt idx="13">
                  <c:v>golubsko-dobrzyński</c:v>
                </c:pt>
                <c:pt idx="14">
                  <c:v>świecki</c:v>
                </c:pt>
                <c:pt idx="15">
                  <c:v>m.Grudziądz</c:v>
                </c:pt>
                <c:pt idx="16">
                  <c:v>sępoleński</c:v>
                </c:pt>
                <c:pt idx="17">
                  <c:v>tucholski</c:v>
                </c:pt>
                <c:pt idx="18">
                  <c:v>aleksandrowski</c:v>
                </c:pt>
                <c:pt idx="19">
                  <c:v>toruński</c:v>
                </c:pt>
                <c:pt idx="20">
                  <c:v>rypiński</c:v>
                </c:pt>
                <c:pt idx="21">
                  <c:v>mogileński</c:v>
                </c:pt>
              </c:strCache>
            </c:strRef>
          </c:cat>
          <c:val>
            <c:numRef>
              <c:f>[1]Arkusz1!$C$32:$C$54</c:f>
              <c:numCache>
                <c:formatCode>General</c:formatCode>
                <c:ptCount val="23"/>
                <c:pt idx="0">
                  <c:v>1.9000000000000001</c:v>
                </c:pt>
                <c:pt idx="1">
                  <c:v>1.3</c:v>
                </c:pt>
                <c:pt idx="2">
                  <c:v>0.9</c:v>
                </c:pt>
                <c:pt idx="3">
                  <c:v>0.70000000000000062</c:v>
                </c:pt>
                <c:pt idx="4">
                  <c:v>0.70000000000000062</c:v>
                </c:pt>
                <c:pt idx="5">
                  <c:v>0.30000000000000032</c:v>
                </c:pt>
                <c:pt idx="6">
                  <c:v>0.30000000000000032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0.1</c:v>
                </c:pt>
                <c:pt idx="11">
                  <c:v>0</c:v>
                </c:pt>
                <c:pt idx="12">
                  <c:v>0</c:v>
                </c:pt>
                <c:pt idx="13">
                  <c:v>-0.1</c:v>
                </c:pt>
                <c:pt idx="14">
                  <c:v>-0.1</c:v>
                </c:pt>
                <c:pt idx="15">
                  <c:v>-0.2</c:v>
                </c:pt>
                <c:pt idx="16">
                  <c:v>-0.30000000000000032</c:v>
                </c:pt>
                <c:pt idx="17">
                  <c:v>-0.5</c:v>
                </c:pt>
                <c:pt idx="18">
                  <c:v>-0.60000000000000064</c:v>
                </c:pt>
                <c:pt idx="19">
                  <c:v>-0.9</c:v>
                </c:pt>
                <c:pt idx="20">
                  <c:v>-1.4</c:v>
                </c:pt>
                <c:pt idx="21">
                  <c:v>-1.6</c:v>
                </c:pt>
              </c:numCache>
            </c:numRef>
          </c:val>
        </c:ser>
        <c:shape val="box"/>
        <c:axId val="41619456"/>
        <c:axId val="41620992"/>
        <c:axId val="0"/>
      </c:bar3DChart>
      <c:catAx>
        <c:axId val="41619456"/>
        <c:scaling>
          <c:orientation val="minMax"/>
        </c:scaling>
        <c:axPos val="b"/>
        <c:tickLblPos val="nextTo"/>
        <c:crossAx val="41620992"/>
        <c:crosses val="autoZero"/>
        <c:auto val="1"/>
        <c:lblAlgn val="ctr"/>
        <c:lblOffset val="100"/>
      </c:catAx>
      <c:valAx>
        <c:axId val="41620992"/>
        <c:scaling>
          <c:orientation val="minMax"/>
        </c:scaling>
        <c:axPos val="l"/>
        <c:majorGridlines/>
        <c:numFmt formatCode="General" sourceLinked="1"/>
        <c:tickLblPos val="nextTo"/>
        <c:crossAx val="41619456"/>
        <c:crosses val="autoZero"/>
        <c:crossBetween val="between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Arkusz1!$C$295:$C$297</c:f>
              <c:strCache>
                <c:ptCount val="3"/>
                <c:pt idx="0">
                  <c:v>Niskie</c:v>
                </c:pt>
                <c:pt idx="1">
                  <c:v>Średnie</c:v>
                </c:pt>
                <c:pt idx="2">
                  <c:v>Wysokie</c:v>
                </c:pt>
              </c:strCache>
            </c:strRef>
          </c:cat>
          <c:val>
            <c:numRef>
              <c:f>Arkusz1!$D$295:$D$297</c:f>
              <c:numCache>
                <c:formatCode>General</c:formatCode>
                <c:ptCount val="3"/>
                <c:pt idx="0">
                  <c:v>38</c:v>
                </c:pt>
                <c:pt idx="1">
                  <c:v>56</c:v>
                </c:pt>
                <c:pt idx="2">
                  <c:v>6</c:v>
                </c:pt>
              </c:numCache>
            </c:numRef>
          </c:val>
        </c:ser>
        <c:axId val="41651200"/>
        <c:axId val="41661184"/>
      </c:barChart>
      <c:catAx>
        <c:axId val="41651200"/>
        <c:scaling>
          <c:orientation val="minMax"/>
        </c:scaling>
        <c:axPos val="b"/>
        <c:tickLblPos val="nextTo"/>
        <c:crossAx val="41661184"/>
        <c:crosses val="autoZero"/>
        <c:auto val="1"/>
        <c:lblAlgn val="ctr"/>
        <c:lblOffset val="100"/>
      </c:catAx>
      <c:valAx>
        <c:axId val="41661184"/>
        <c:scaling>
          <c:orientation val="minMax"/>
        </c:scaling>
        <c:axPos val="l"/>
        <c:majorGridlines/>
        <c:numFmt formatCode="General" sourceLinked="1"/>
        <c:tickLblPos val="nextTo"/>
        <c:crossAx val="41651200"/>
        <c:crosses val="autoZero"/>
        <c:crossBetween val="between"/>
      </c:valAx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Val val="1"/>
          </c:dLbls>
          <c:cat>
            <c:strRef>
              <c:f>Arkusz1!$C$304:$C$306</c:f>
              <c:strCache>
                <c:ptCount val="3"/>
                <c:pt idx="0">
                  <c:v>Niskie</c:v>
                </c:pt>
                <c:pt idx="1">
                  <c:v>Średnie</c:v>
                </c:pt>
                <c:pt idx="2">
                  <c:v>Wysokie</c:v>
                </c:pt>
              </c:strCache>
            </c:strRef>
          </c:cat>
          <c:val>
            <c:numRef>
              <c:f>Arkusz1!$D$304:$D$306</c:f>
              <c:numCache>
                <c:formatCode>General</c:formatCode>
                <c:ptCount val="3"/>
                <c:pt idx="0">
                  <c:v>50</c:v>
                </c:pt>
                <c:pt idx="1">
                  <c:v>38</c:v>
                </c:pt>
                <c:pt idx="2">
                  <c:v>12</c:v>
                </c:pt>
              </c:numCache>
            </c:numRef>
          </c:val>
        </c:ser>
        <c:axId val="42087936"/>
        <c:axId val="42089472"/>
      </c:barChart>
      <c:catAx>
        <c:axId val="42087936"/>
        <c:scaling>
          <c:orientation val="minMax"/>
        </c:scaling>
        <c:axPos val="b"/>
        <c:tickLblPos val="nextTo"/>
        <c:crossAx val="42089472"/>
        <c:crosses val="autoZero"/>
        <c:auto val="1"/>
        <c:lblAlgn val="ctr"/>
        <c:lblOffset val="100"/>
      </c:catAx>
      <c:valAx>
        <c:axId val="42089472"/>
        <c:scaling>
          <c:orientation val="minMax"/>
        </c:scaling>
        <c:axPos val="l"/>
        <c:majorGridlines/>
        <c:numFmt formatCode="General" sourceLinked="1"/>
        <c:tickLblPos val="nextTo"/>
        <c:crossAx val="4208793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67777077865267721"/>
          <c:y val="0.4537037037037037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Arkusz1!$C$181</c:f>
              <c:strCache>
                <c:ptCount val="1"/>
              </c:strCache>
            </c:strRef>
          </c:tx>
          <c:dPt>
            <c:idx val="15"/>
            <c:spPr>
              <a:solidFill>
                <a:srgbClr val="C00000"/>
              </a:solidFill>
            </c:spPr>
          </c:dPt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Arkusz1!$B$182:$B$197</c:f>
              <c:strCache>
                <c:ptCount val="16"/>
                <c:pt idx="0">
                  <c:v>mazowieckie</c:v>
                </c:pt>
                <c:pt idx="1">
                  <c:v>lubuskie</c:v>
                </c:pt>
                <c:pt idx="2">
                  <c:v>dolnośląskie</c:v>
                </c:pt>
                <c:pt idx="3">
                  <c:v>podlaskie</c:v>
                </c:pt>
                <c:pt idx="4">
                  <c:v>śląskie</c:v>
                </c:pt>
                <c:pt idx="5">
                  <c:v>małopolskie</c:v>
                </c:pt>
                <c:pt idx="6">
                  <c:v>łódzkie</c:v>
                </c:pt>
                <c:pt idx="7">
                  <c:v>opolskie</c:v>
                </c:pt>
                <c:pt idx="8">
                  <c:v>pomorskie</c:v>
                </c:pt>
                <c:pt idx="9">
                  <c:v>wielkopolskie</c:v>
                </c:pt>
                <c:pt idx="10">
                  <c:v>podkarpackie</c:v>
                </c:pt>
                <c:pt idx="11">
                  <c:v>zachodniopomorskie</c:v>
                </c:pt>
                <c:pt idx="12">
                  <c:v>lubelskie</c:v>
                </c:pt>
                <c:pt idx="13">
                  <c:v>świętokrzyskie</c:v>
                </c:pt>
                <c:pt idx="14">
                  <c:v>warmińsko-mazurskie</c:v>
                </c:pt>
                <c:pt idx="15">
                  <c:v>kujawsko-pomorskie</c:v>
                </c:pt>
              </c:strCache>
            </c:strRef>
          </c:cat>
          <c:val>
            <c:numRef>
              <c:f>Arkusz1!$C$182:$C$197</c:f>
              <c:numCache>
                <c:formatCode>General</c:formatCode>
                <c:ptCount val="16"/>
                <c:pt idx="0">
                  <c:v>29.16</c:v>
                </c:pt>
                <c:pt idx="1">
                  <c:v>28.919999999999987</c:v>
                </c:pt>
                <c:pt idx="2">
                  <c:v>28.7</c:v>
                </c:pt>
                <c:pt idx="3">
                  <c:v>28.7</c:v>
                </c:pt>
                <c:pt idx="4">
                  <c:v>28.68</c:v>
                </c:pt>
                <c:pt idx="5">
                  <c:v>28.650000000000031</c:v>
                </c:pt>
                <c:pt idx="6">
                  <c:v>28.56</c:v>
                </c:pt>
                <c:pt idx="7">
                  <c:v>28.3</c:v>
                </c:pt>
                <c:pt idx="8">
                  <c:v>28.25</c:v>
                </c:pt>
                <c:pt idx="9">
                  <c:v>28.08</c:v>
                </c:pt>
                <c:pt idx="10">
                  <c:v>27.91</c:v>
                </c:pt>
                <c:pt idx="11">
                  <c:v>27.88</c:v>
                </c:pt>
                <c:pt idx="12">
                  <c:v>27.36</c:v>
                </c:pt>
                <c:pt idx="13">
                  <c:v>27.36</c:v>
                </c:pt>
                <c:pt idx="14">
                  <c:v>27.3</c:v>
                </c:pt>
                <c:pt idx="15">
                  <c:v>26.67</c:v>
                </c:pt>
              </c:numCache>
            </c:numRef>
          </c:val>
        </c:ser>
        <c:axId val="35204480"/>
        <c:axId val="35288192"/>
      </c:barChart>
      <c:catAx>
        <c:axId val="35204480"/>
        <c:scaling>
          <c:orientation val="minMax"/>
        </c:scaling>
        <c:axPos val="b"/>
        <c:tickLblPos val="nextTo"/>
        <c:crossAx val="35288192"/>
        <c:crosses val="autoZero"/>
        <c:auto val="1"/>
        <c:lblAlgn val="ctr"/>
        <c:lblOffset val="100"/>
      </c:catAx>
      <c:valAx>
        <c:axId val="35288192"/>
        <c:scaling>
          <c:orientation val="minMax"/>
        </c:scaling>
        <c:axPos val="l"/>
        <c:majorGridlines/>
        <c:numFmt formatCode="General" sourceLinked="1"/>
        <c:tickLblPos val="nextTo"/>
        <c:crossAx val="35204480"/>
        <c:crosses val="autoZero"/>
        <c:crossBetween val="between"/>
      </c:valAx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Arkusz1!$C$202</c:f>
              <c:strCache>
                <c:ptCount val="1"/>
              </c:strCache>
            </c:strRef>
          </c:tx>
          <c:dPt>
            <c:idx val="14"/>
            <c:spPr>
              <a:solidFill>
                <a:srgbClr val="C00000"/>
              </a:solidFill>
            </c:spPr>
          </c:dPt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Arkusz1!$B$203:$B$218</c:f>
              <c:strCache>
                <c:ptCount val="16"/>
                <c:pt idx="0">
                  <c:v>małopolskie</c:v>
                </c:pt>
                <c:pt idx="1">
                  <c:v>mazowieckie</c:v>
                </c:pt>
                <c:pt idx="2">
                  <c:v>opolskie</c:v>
                </c:pt>
                <c:pt idx="3">
                  <c:v>podkarpackie</c:v>
                </c:pt>
                <c:pt idx="4">
                  <c:v>śląskie</c:v>
                </c:pt>
                <c:pt idx="5">
                  <c:v>lubelskie</c:v>
                </c:pt>
                <c:pt idx="6">
                  <c:v>świętokrzyskie</c:v>
                </c:pt>
                <c:pt idx="7">
                  <c:v>łódzkie</c:v>
                </c:pt>
                <c:pt idx="8">
                  <c:v>lubuskie</c:v>
                </c:pt>
                <c:pt idx="9">
                  <c:v>podlaskie</c:v>
                </c:pt>
                <c:pt idx="10">
                  <c:v>wielkopolskie</c:v>
                </c:pt>
                <c:pt idx="11">
                  <c:v>dolnośląskie</c:v>
                </c:pt>
                <c:pt idx="12">
                  <c:v>zachodniopomorskie</c:v>
                </c:pt>
                <c:pt idx="13">
                  <c:v>warmińsko-mazurskie</c:v>
                </c:pt>
                <c:pt idx="14">
                  <c:v>kujawsko-pomorskie</c:v>
                </c:pt>
                <c:pt idx="15">
                  <c:v>pomorskie</c:v>
                </c:pt>
              </c:strCache>
            </c:strRef>
          </c:cat>
          <c:val>
            <c:numRef>
              <c:f>Arkusz1!$C$203:$C$218</c:f>
              <c:numCache>
                <c:formatCode>General</c:formatCode>
                <c:ptCount val="16"/>
                <c:pt idx="0">
                  <c:v>29.1</c:v>
                </c:pt>
                <c:pt idx="1">
                  <c:v>28.939999999999987</c:v>
                </c:pt>
                <c:pt idx="2">
                  <c:v>28.8</c:v>
                </c:pt>
                <c:pt idx="3">
                  <c:v>28.54</c:v>
                </c:pt>
                <c:pt idx="4">
                  <c:v>28.37</c:v>
                </c:pt>
                <c:pt idx="5">
                  <c:v>28.36</c:v>
                </c:pt>
                <c:pt idx="6">
                  <c:v>28.22</c:v>
                </c:pt>
                <c:pt idx="7">
                  <c:v>27.86</c:v>
                </c:pt>
                <c:pt idx="8">
                  <c:v>27.77</c:v>
                </c:pt>
                <c:pt idx="9">
                  <c:v>27.7</c:v>
                </c:pt>
                <c:pt idx="10">
                  <c:v>27.52</c:v>
                </c:pt>
                <c:pt idx="11">
                  <c:v>27.3</c:v>
                </c:pt>
                <c:pt idx="12">
                  <c:v>27.02</c:v>
                </c:pt>
                <c:pt idx="13">
                  <c:v>26.8</c:v>
                </c:pt>
                <c:pt idx="14">
                  <c:v>26.53</c:v>
                </c:pt>
                <c:pt idx="15">
                  <c:v>25.830000000000005</c:v>
                </c:pt>
              </c:numCache>
            </c:numRef>
          </c:val>
        </c:ser>
        <c:axId val="35305728"/>
        <c:axId val="35319808"/>
      </c:barChart>
      <c:catAx>
        <c:axId val="35305728"/>
        <c:scaling>
          <c:orientation val="minMax"/>
        </c:scaling>
        <c:axPos val="b"/>
        <c:tickLblPos val="nextTo"/>
        <c:crossAx val="35319808"/>
        <c:crosses val="autoZero"/>
        <c:auto val="1"/>
        <c:lblAlgn val="ctr"/>
        <c:lblOffset val="100"/>
      </c:catAx>
      <c:valAx>
        <c:axId val="35319808"/>
        <c:scaling>
          <c:orientation val="minMax"/>
        </c:scaling>
        <c:axPos val="l"/>
        <c:majorGridlines/>
        <c:numFmt formatCode="General" sourceLinked="1"/>
        <c:tickLblPos val="nextTo"/>
        <c:crossAx val="35305728"/>
        <c:crosses val="autoZero"/>
        <c:crossBetween val="between"/>
      </c:valAx>
    </c:plotArea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Arkusz1!$C$231</c:f>
              <c:strCache>
                <c:ptCount val="1"/>
              </c:strCache>
            </c:strRef>
          </c:tx>
          <c:spPr>
            <a:solidFill>
              <a:srgbClr val="00B050"/>
            </a:solidFill>
          </c:spPr>
          <c:dPt>
            <c:idx val="16"/>
            <c:spPr>
              <a:solidFill>
                <a:srgbClr val="FF0000"/>
              </a:solidFill>
            </c:spPr>
          </c:dPt>
          <c:dLbls>
            <c:spPr>
              <a:solidFill>
                <a:prstClr val="white"/>
              </a:solidFill>
            </c:spPr>
            <c:showVal val="1"/>
          </c:dLbls>
          <c:cat>
            <c:strRef>
              <c:f>Arkusz1!$B$232:$B$254</c:f>
              <c:strCache>
                <c:ptCount val="23"/>
                <c:pt idx="0">
                  <c:v>radziejowski</c:v>
                </c:pt>
                <c:pt idx="1">
                  <c:v>aleksandrowski</c:v>
                </c:pt>
                <c:pt idx="2">
                  <c:v>Toruń</c:v>
                </c:pt>
                <c:pt idx="3">
                  <c:v>Bydgoszcz</c:v>
                </c:pt>
                <c:pt idx="4">
                  <c:v>włocławski</c:v>
                </c:pt>
                <c:pt idx="5">
                  <c:v>rypiński</c:v>
                </c:pt>
                <c:pt idx="6">
                  <c:v>brodnicki</c:v>
                </c:pt>
                <c:pt idx="7">
                  <c:v>Grudziądz</c:v>
                </c:pt>
                <c:pt idx="8">
                  <c:v>golubsko-dobrzyński</c:v>
                </c:pt>
                <c:pt idx="9">
                  <c:v>Włocławek</c:v>
                </c:pt>
                <c:pt idx="10">
                  <c:v>grudziądzki</c:v>
                </c:pt>
                <c:pt idx="11">
                  <c:v>inowrocławski</c:v>
                </c:pt>
                <c:pt idx="12">
                  <c:v>bydgoski</c:v>
                </c:pt>
                <c:pt idx="13">
                  <c:v>toruński</c:v>
                </c:pt>
                <c:pt idx="14">
                  <c:v>żniński</c:v>
                </c:pt>
                <c:pt idx="15">
                  <c:v>chełmiński</c:v>
                </c:pt>
                <c:pt idx="16">
                  <c:v>nakielski</c:v>
                </c:pt>
                <c:pt idx="17">
                  <c:v>mogileński</c:v>
                </c:pt>
                <c:pt idx="18">
                  <c:v>świecki</c:v>
                </c:pt>
                <c:pt idx="19">
                  <c:v>lipnowski</c:v>
                </c:pt>
                <c:pt idx="20">
                  <c:v>tucholski</c:v>
                </c:pt>
                <c:pt idx="21">
                  <c:v>sępoleński</c:v>
                </c:pt>
                <c:pt idx="22">
                  <c:v>wąbrzeski</c:v>
                </c:pt>
              </c:strCache>
            </c:strRef>
          </c:cat>
          <c:val>
            <c:numRef>
              <c:f>Arkusz1!$C$232:$C$254</c:f>
              <c:numCache>
                <c:formatCode>General</c:formatCode>
                <c:ptCount val="23"/>
                <c:pt idx="0">
                  <c:v>26.66</c:v>
                </c:pt>
                <c:pt idx="1">
                  <c:v>26.419999999999987</c:v>
                </c:pt>
                <c:pt idx="2">
                  <c:v>26.279999999999987</c:v>
                </c:pt>
                <c:pt idx="3">
                  <c:v>26.18</c:v>
                </c:pt>
                <c:pt idx="4">
                  <c:v>25.01</c:v>
                </c:pt>
                <c:pt idx="5">
                  <c:v>24.72</c:v>
                </c:pt>
                <c:pt idx="6">
                  <c:v>24.650000000000031</c:v>
                </c:pt>
                <c:pt idx="7">
                  <c:v>24.459999999999987</c:v>
                </c:pt>
                <c:pt idx="8">
                  <c:v>24.36</c:v>
                </c:pt>
                <c:pt idx="9">
                  <c:v>24.2</c:v>
                </c:pt>
                <c:pt idx="10">
                  <c:v>24.07</c:v>
                </c:pt>
                <c:pt idx="11">
                  <c:v>24.02</c:v>
                </c:pt>
                <c:pt idx="12">
                  <c:v>23.68</c:v>
                </c:pt>
                <c:pt idx="13">
                  <c:v>23.330000000000005</c:v>
                </c:pt>
                <c:pt idx="14">
                  <c:v>23.1</c:v>
                </c:pt>
                <c:pt idx="15">
                  <c:v>23.09</c:v>
                </c:pt>
                <c:pt idx="16">
                  <c:v>23.04</c:v>
                </c:pt>
                <c:pt idx="17">
                  <c:v>22.99</c:v>
                </c:pt>
                <c:pt idx="18">
                  <c:v>22.3</c:v>
                </c:pt>
                <c:pt idx="19">
                  <c:v>21.97</c:v>
                </c:pt>
                <c:pt idx="20">
                  <c:v>21.56</c:v>
                </c:pt>
                <c:pt idx="21">
                  <c:v>21.41</c:v>
                </c:pt>
                <c:pt idx="22">
                  <c:v>20.59</c:v>
                </c:pt>
              </c:numCache>
            </c:numRef>
          </c:val>
        </c:ser>
        <c:axId val="41012608"/>
        <c:axId val="41059456"/>
      </c:barChart>
      <c:catAx>
        <c:axId val="41012608"/>
        <c:scaling>
          <c:orientation val="minMax"/>
        </c:scaling>
        <c:axPos val="b"/>
        <c:tickLblPos val="nextTo"/>
        <c:crossAx val="41059456"/>
        <c:crosses val="autoZero"/>
        <c:auto val="1"/>
        <c:lblAlgn val="ctr"/>
        <c:lblOffset val="100"/>
      </c:catAx>
      <c:valAx>
        <c:axId val="41059456"/>
        <c:scaling>
          <c:orientation val="minMax"/>
        </c:scaling>
        <c:axPos val="l"/>
        <c:majorGridlines/>
        <c:numFmt formatCode="General" sourceLinked="1"/>
        <c:tickLblPos val="nextTo"/>
        <c:crossAx val="41012608"/>
        <c:crosses val="autoZero"/>
        <c:crossBetween val="between"/>
      </c:valAx>
    </c:plotArea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Arkusz1!$C$259</c:f>
              <c:strCache>
                <c:ptCount val="1"/>
              </c:strCache>
            </c:strRef>
          </c:tx>
          <c:spPr>
            <a:solidFill>
              <a:srgbClr val="00B050"/>
            </a:solidFill>
          </c:spPr>
          <c:dPt>
            <c:idx val="19"/>
            <c:spPr>
              <a:solidFill>
                <a:srgbClr val="FF0000"/>
              </a:solidFill>
            </c:spPr>
          </c:dPt>
          <c:dLbls>
            <c:spPr>
              <a:solidFill>
                <a:prstClr val="white"/>
              </a:solidFill>
            </c:spPr>
            <c:showVal val="1"/>
          </c:dLbls>
          <c:cat>
            <c:strRef>
              <c:f>Arkusz1!$B$260:$B$282</c:f>
              <c:strCache>
                <c:ptCount val="23"/>
                <c:pt idx="0">
                  <c:v>Toruń</c:v>
                </c:pt>
                <c:pt idx="1">
                  <c:v>Bydgoszcz</c:v>
                </c:pt>
                <c:pt idx="2">
                  <c:v>radziejowski</c:v>
                </c:pt>
                <c:pt idx="3">
                  <c:v>aleksandrowski</c:v>
                </c:pt>
                <c:pt idx="4">
                  <c:v>brodnicki</c:v>
                </c:pt>
                <c:pt idx="5">
                  <c:v>rypiński</c:v>
                </c:pt>
                <c:pt idx="6">
                  <c:v>inowrocławski</c:v>
                </c:pt>
                <c:pt idx="7">
                  <c:v>Włocławek</c:v>
                </c:pt>
                <c:pt idx="8">
                  <c:v>mogileński</c:v>
                </c:pt>
                <c:pt idx="9">
                  <c:v>bydgoski</c:v>
                </c:pt>
                <c:pt idx="10">
                  <c:v>tucholski</c:v>
                </c:pt>
                <c:pt idx="11">
                  <c:v>świecki</c:v>
                </c:pt>
                <c:pt idx="12">
                  <c:v>chełmiński</c:v>
                </c:pt>
                <c:pt idx="13">
                  <c:v>golubsko-dobrzyński</c:v>
                </c:pt>
                <c:pt idx="14">
                  <c:v>grudziądzki</c:v>
                </c:pt>
                <c:pt idx="15">
                  <c:v>Grudziądz</c:v>
                </c:pt>
                <c:pt idx="16">
                  <c:v>sępoleński</c:v>
                </c:pt>
                <c:pt idx="17">
                  <c:v>wąbrzeski</c:v>
                </c:pt>
                <c:pt idx="18">
                  <c:v>toruński</c:v>
                </c:pt>
                <c:pt idx="19">
                  <c:v>nakielski</c:v>
                </c:pt>
                <c:pt idx="20">
                  <c:v>włocławski</c:v>
                </c:pt>
                <c:pt idx="21">
                  <c:v>Ŝniński</c:v>
                </c:pt>
                <c:pt idx="22">
                  <c:v>lipnowski</c:v>
                </c:pt>
              </c:strCache>
            </c:strRef>
          </c:cat>
          <c:val>
            <c:numRef>
              <c:f>Arkusz1!$C$260:$C$282</c:f>
              <c:numCache>
                <c:formatCode>General</c:formatCode>
                <c:ptCount val="23"/>
                <c:pt idx="0">
                  <c:v>24.779999999999987</c:v>
                </c:pt>
                <c:pt idx="1">
                  <c:v>24.49</c:v>
                </c:pt>
                <c:pt idx="2">
                  <c:v>24.21</c:v>
                </c:pt>
                <c:pt idx="3">
                  <c:v>23.6</c:v>
                </c:pt>
                <c:pt idx="4">
                  <c:v>23.14</c:v>
                </c:pt>
                <c:pt idx="5">
                  <c:v>22.8</c:v>
                </c:pt>
                <c:pt idx="6">
                  <c:v>22.66</c:v>
                </c:pt>
                <c:pt idx="7">
                  <c:v>22.47</c:v>
                </c:pt>
                <c:pt idx="8">
                  <c:v>22.330000000000005</c:v>
                </c:pt>
                <c:pt idx="9">
                  <c:v>22.25</c:v>
                </c:pt>
                <c:pt idx="10">
                  <c:v>21.939999999999987</c:v>
                </c:pt>
                <c:pt idx="11">
                  <c:v>21.919999999999987</c:v>
                </c:pt>
                <c:pt idx="12">
                  <c:v>21.88</c:v>
                </c:pt>
                <c:pt idx="13">
                  <c:v>21.88</c:v>
                </c:pt>
                <c:pt idx="14">
                  <c:v>21.82</c:v>
                </c:pt>
                <c:pt idx="15">
                  <c:v>21.82</c:v>
                </c:pt>
                <c:pt idx="16">
                  <c:v>21.54</c:v>
                </c:pt>
                <c:pt idx="17">
                  <c:v>21.54</c:v>
                </c:pt>
                <c:pt idx="18">
                  <c:v>21.4</c:v>
                </c:pt>
                <c:pt idx="19">
                  <c:v>21.330000000000005</c:v>
                </c:pt>
                <c:pt idx="20">
                  <c:v>21.3</c:v>
                </c:pt>
                <c:pt idx="21">
                  <c:v>21.23</c:v>
                </c:pt>
                <c:pt idx="22">
                  <c:v>20.43</c:v>
                </c:pt>
              </c:numCache>
            </c:numRef>
          </c:val>
        </c:ser>
        <c:axId val="41047936"/>
        <c:axId val="41049472"/>
      </c:barChart>
      <c:catAx>
        <c:axId val="41047936"/>
        <c:scaling>
          <c:orientation val="minMax"/>
        </c:scaling>
        <c:axPos val="b"/>
        <c:tickLblPos val="nextTo"/>
        <c:crossAx val="41049472"/>
        <c:crosses val="autoZero"/>
        <c:auto val="1"/>
        <c:lblAlgn val="ctr"/>
        <c:lblOffset val="100"/>
      </c:catAx>
      <c:valAx>
        <c:axId val="41049472"/>
        <c:scaling>
          <c:orientation val="minMax"/>
        </c:scaling>
        <c:axPos val="l"/>
        <c:majorGridlines/>
        <c:numFmt formatCode="General" sourceLinked="1"/>
        <c:tickLblPos val="nextTo"/>
        <c:crossAx val="41047936"/>
        <c:crosses val="autoZero"/>
        <c:crossBetween val="between"/>
      </c:valAx>
    </c:plotArea>
    <c:plotVisOnly val="1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Arkusz1!$C$288</c:f>
              <c:strCache>
                <c:ptCount val="1"/>
              </c:strCache>
            </c:strRef>
          </c:tx>
          <c:spPr>
            <a:solidFill>
              <a:srgbClr val="00B050"/>
            </a:solidFill>
          </c:spPr>
          <c:dPt>
            <c:idx val="14"/>
            <c:spPr>
              <a:solidFill>
                <a:srgbClr val="FF0000"/>
              </a:solidFill>
            </c:spPr>
          </c:dPt>
          <c:dLbls>
            <c:spPr>
              <a:solidFill>
                <a:prstClr val="white"/>
              </a:solidFill>
            </c:spPr>
            <c:showVal val="1"/>
          </c:dLbls>
          <c:cat>
            <c:strRef>
              <c:f>Arkusz1!$B$289:$B$311</c:f>
              <c:strCache>
                <c:ptCount val="23"/>
                <c:pt idx="0">
                  <c:v>Toruń</c:v>
                </c:pt>
                <c:pt idx="1">
                  <c:v>Bydgoszcz</c:v>
                </c:pt>
                <c:pt idx="2">
                  <c:v>Włocławek</c:v>
                </c:pt>
                <c:pt idx="3">
                  <c:v>rypiński</c:v>
                </c:pt>
                <c:pt idx="4">
                  <c:v>radziejowski</c:v>
                </c:pt>
                <c:pt idx="5">
                  <c:v>Grudziądz</c:v>
                </c:pt>
                <c:pt idx="6">
                  <c:v>bydgoski</c:v>
                </c:pt>
                <c:pt idx="7">
                  <c:v>inowrocławski</c:v>
                </c:pt>
                <c:pt idx="8">
                  <c:v>brodnicki</c:v>
                </c:pt>
                <c:pt idx="9">
                  <c:v>sępoleński</c:v>
                </c:pt>
                <c:pt idx="10">
                  <c:v>tucholski</c:v>
                </c:pt>
                <c:pt idx="11">
                  <c:v>aleksandrowski</c:v>
                </c:pt>
                <c:pt idx="12">
                  <c:v>mogileński</c:v>
                </c:pt>
                <c:pt idx="13">
                  <c:v>golubsko-dobrzyński</c:v>
                </c:pt>
                <c:pt idx="14">
                  <c:v>nakielski</c:v>
                </c:pt>
                <c:pt idx="15">
                  <c:v>chełmiński</c:v>
                </c:pt>
                <c:pt idx="16">
                  <c:v>świecki</c:v>
                </c:pt>
                <c:pt idx="17">
                  <c:v>żniński</c:v>
                </c:pt>
                <c:pt idx="18">
                  <c:v>włocławski</c:v>
                </c:pt>
                <c:pt idx="19">
                  <c:v>wąbrzeski</c:v>
                </c:pt>
                <c:pt idx="20">
                  <c:v>toruński</c:v>
                </c:pt>
                <c:pt idx="21">
                  <c:v>grudziądzki</c:v>
                </c:pt>
                <c:pt idx="22">
                  <c:v>lipnowski</c:v>
                </c:pt>
              </c:strCache>
            </c:strRef>
          </c:cat>
          <c:val>
            <c:numRef>
              <c:f>Arkusz1!$C$289:$C$311</c:f>
              <c:numCache>
                <c:formatCode>General</c:formatCode>
                <c:ptCount val="23"/>
                <c:pt idx="0">
                  <c:v>31.12</c:v>
                </c:pt>
                <c:pt idx="1">
                  <c:v>30.77</c:v>
                </c:pt>
                <c:pt idx="2">
                  <c:v>29.12</c:v>
                </c:pt>
                <c:pt idx="3">
                  <c:v>26.87</c:v>
                </c:pt>
                <c:pt idx="4">
                  <c:v>26.66</c:v>
                </c:pt>
                <c:pt idx="5">
                  <c:v>26.06</c:v>
                </c:pt>
                <c:pt idx="6">
                  <c:v>25.85</c:v>
                </c:pt>
                <c:pt idx="7">
                  <c:v>25.759999999999987</c:v>
                </c:pt>
                <c:pt idx="8">
                  <c:v>25.55</c:v>
                </c:pt>
                <c:pt idx="9">
                  <c:v>25.43</c:v>
                </c:pt>
                <c:pt idx="10">
                  <c:v>25.27</c:v>
                </c:pt>
                <c:pt idx="11">
                  <c:v>25.01</c:v>
                </c:pt>
                <c:pt idx="12">
                  <c:v>24.73</c:v>
                </c:pt>
                <c:pt idx="13">
                  <c:v>24.69</c:v>
                </c:pt>
                <c:pt idx="14">
                  <c:v>24.58</c:v>
                </c:pt>
                <c:pt idx="15">
                  <c:v>24.39</c:v>
                </c:pt>
                <c:pt idx="16">
                  <c:v>24.32</c:v>
                </c:pt>
                <c:pt idx="17">
                  <c:v>24.03</c:v>
                </c:pt>
                <c:pt idx="18">
                  <c:v>23.67</c:v>
                </c:pt>
                <c:pt idx="19">
                  <c:v>23.54</c:v>
                </c:pt>
                <c:pt idx="20">
                  <c:v>23.51</c:v>
                </c:pt>
                <c:pt idx="21">
                  <c:v>23.23</c:v>
                </c:pt>
                <c:pt idx="22">
                  <c:v>23.22</c:v>
                </c:pt>
              </c:numCache>
            </c:numRef>
          </c:val>
        </c:ser>
        <c:axId val="41127296"/>
        <c:axId val="41178240"/>
      </c:barChart>
      <c:catAx>
        <c:axId val="41127296"/>
        <c:scaling>
          <c:orientation val="minMax"/>
        </c:scaling>
        <c:axPos val="b"/>
        <c:tickLblPos val="nextTo"/>
        <c:crossAx val="41178240"/>
        <c:crosses val="autoZero"/>
        <c:auto val="1"/>
        <c:lblAlgn val="ctr"/>
        <c:lblOffset val="100"/>
      </c:catAx>
      <c:valAx>
        <c:axId val="41178240"/>
        <c:scaling>
          <c:orientation val="minMax"/>
        </c:scaling>
        <c:axPos val="l"/>
        <c:majorGridlines/>
        <c:numFmt formatCode="General" sourceLinked="1"/>
        <c:tickLblPos val="nextTo"/>
        <c:crossAx val="41127296"/>
        <c:crosses val="autoZero"/>
        <c:crossBetween val="between"/>
      </c:valAx>
    </c:plotArea>
    <c:plotVisOnly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Arkusz1!$C$319</c:f>
              <c:strCache>
                <c:ptCount val="1"/>
              </c:strCache>
            </c:strRef>
          </c:tx>
          <c:spPr>
            <a:solidFill>
              <a:srgbClr val="00B050"/>
            </a:solidFill>
          </c:spPr>
          <c:dPt>
            <c:idx val="3"/>
            <c:spPr>
              <a:solidFill>
                <a:srgbClr val="FF0000"/>
              </a:solidFill>
            </c:spPr>
          </c:dPt>
          <c:dLbls>
            <c:spPr>
              <a:solidFill>
                <a:prstClr val="white"/>
              </a:solidFill>
            </c:spPr>
            <c:showVal val="1"/>
          </c:dLbls>
          <c:cat>
            <c:strRef>
              <c:f>Arkusz1!$B$320:$B$339</c:f>
              <c:strCache>
                <c:ptCount val="20"/>
                <c:pt idx="0">
                  <c:v>aleksandrowski</c:v>
                </c:pt>
                <c:pt idx="1">
                  <c:v>włocławski</c:v>
                </c:pt>
                <c:pt idx="2">
                  <c:v>chełmiński</c:v>
                </c:pt>
                <c:pt idx="3">
                  <c:v>nakielski</c:v>
                </c:pt>
                <c:pt idx="4">
                  <c:v>sępoleński</c:v>
                </c:pt>
                <c:pt idx="5">
                  <c:v>golubsko-dobrzyński</c:v>
                </c:pt>
                <c:pt idx="6">
                  <c:v>Grudziądz</c:v>
                </c:pt>
                <c:pt idx="7">
                  <c:v>toruński</c:v>
                </c:pt>
                <c:pt idx="8">
                  <c:v>wąbrzeski</c:v>
                </c:pt>
                <c:pt idx="9">
                  <c:v>tucholski</c:v>
                </c:pt>
                <c:pt idx="10">
                  <c:v>Bydgoszcz</c:v>
                </c:pt>
                <c:pt idx="11">
                  <c:v>brodnicki</c:v>
                </c:pt>
                <c:pt idx="12">
                  <c:v>bydgoski</c:v>
                </c:pt>
                <c:pt idx="13">
                  <c:v>świecki</c:v>
                </c:pt>
                <c:pt idx="14">
                  <c:v>rypiński</c:v>
                </c:pt>
                <c:pt idx="15">
                  <c:v>grudziądzki</c:v>
                </c:pt>
                <c:pt idx="16">
                  <c:v>Włocławek</c:v>
                </c:pt>
                <c:pt idx="17">
                  <c:v>lipnowski</c:v>
                </c:pt>
                <c:pt idx="18">
                  <c:v>Toruń</c:v>
                </c:pt>
                <c:pt idx="19">
                  <c:v>Ŝniński</c:v>
                </c:pt>
              </c:strCache>
            </c:strRef>
          </c:cat>
          <c:val>
            <c:numRef>
              <c:f>Arkusz1!$C$320:$C$339</c:f>
              <c:numCache>
                <c:formatCode>General</c:formatCode>
                <c:ptCount val="20"/>
                <c:pt idx="0">
                  <c:v>30.52</c:v>
                </c:pt>
                <c:pt idx="1">
                  <c:v>28.459999999999987</c:v>
                </c:pt>
                <c:pt idx="2">
                  <c:v>28.2</c:v>
                </c:pt>
                <c:pt idx="3">
                  <c:v>27.58</c:v>
                </c:pt>
                <c:pt idx="4">
                  <c:v>27.56</c:v>
                </c:pt>
                <c:pt idx="5">
                  <c:v>27.19</c:v>
                </c:pt>
                <c:pt idx="6">
                  <c:v>26.9</c:v>
                </c:pt>
                <c:pt idx="7">
                  <c:v>26.69</c:v>
                </c:pt>
                <c:pt idx="8">
                  <c:v>26.54</c:v>
                </c:pt>
                <c:pt idx="9">
                  <c:v>26.23</c:v>
                </c:pt>
                <c:pt idx="10">
                  <c:v>26.04</c:v>
                </c:pt>
                <c:pt idx="11">
                  <c:v>26.03</c:v>
                </c:pt>
                <c:pt idx="12">
                  <c:v>25.939999999999987</c:v>
                </c:pt>
                <c:pt idx="13">
                  <c:v>25.88</c:v>
                </c:pt>
                <c:pt idx="14">
                  <c:v>25.67</c:v>
                </c:pt>
                <c:pt idx="15">
                  <c:v>25.04</c:v>
                </c:pt>
                <c:pt idx="16">
                  <c:v>23.68</c:v>
                </c:pt>
                <c:pt idx="17">
                  <c:v>23.650000000000031</c:v>
                </c:pt>
                <c:pt idx="18">
                  <c:v>23.25</c:v>
                </c:pt>
                <c:pt idx="19">
                  <c:v>22.919999999999987</c:v>
                </c:pt>
              </c:numCache>
            </c:numRef>
          </c:val>
        </c:ser>
        <c:axId val="41247872"/>
        <c:axId val="41249408"/>
      </c:barChart>
      <c:catAx>
        <c:axId val="41247872"/>
        <c:scaling>
          <c:orientation val="minMax"/>
        </c:scaling>
        <c:axPos val="b"/>
        <c:tickLblPos val="nextTo"/>
        <c:crossAx val="41249408"/>
        <c:crosses val="autoZero"/>
        <c:auto val="1"/>
        <c:lblAlgn val="ctr"/>
        <c:lblOffset val="100"/>
      </c:catAx>
      <c:valAx>
        <c:axId val="41249408"/>
        <c:scaling>
          <c:orientation val="minMax"/>
        </c:scaling>
        <c:axPos val="l"/>
        <c:majorGridlines/>
        <c:numFmt formatCode="General" sourceLinked="1"/>
        <c:tickLblPos val="nextTo"/>
        <c:crossAx val="41247872"/>
        <c:crosses val="autoZero"/>
        <c:crossBetween val="between"/>
      </c:valAx>
    </c:plotArea>
    <c:plotVisOnly val="1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6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Arkusz1!$C$8:$C$30</c:f>
              <c:strCache>
                <c:ptCount val="23"/>
                <c:pt idx="0">
                  <c:v>Bydgoszcz</c:v>
                </c:pt>
                <c:pt idx="1">
                  <c:v>Toruń</c:v>
                </c:pt>
                <c:pt idx="2">
                  <c:v>radziejowski</c:v>
                </c:pt>
                <c:pt idx="3">
                  <c:v>aleksandrowski</c:v>
                </c:pt>
                <c:pt idx="4">
                  <c:v>inowrocławski</c:v>
                </c:pt>
                <c:pt idx="5">
                  <c:v>Grudziądz</c:v>
                </c:pt>
                <c:pt idx="6">
                  <c:v>Włocławek</c:v>
                </c:pt>
                <c:pt idx="7">
                  <c:v>golubskodobrzyński</c:v>
                </c:pt>
                <c:pt idx="8">
                  <c:v>włocławski</c:v>
                </c:pt>
                <c:pt idx="9">
                  <c:v>brodnicki</c:v>
                </c:pt>
                <c:pt idx="10">
                  <c:v>toruński</c:v>
                </c:pt>
                <c:pt idx="11">
                  <c:v>bydgoski</c:v>
                </c:pt>
                <c:pt idx="12">
                  <c:v>grudziądzki</c:v>
                </c:pt>
                <c:pt idx="13">
                  <c:v>rypiński</c:v>
                </c:pt>
                <c:pt idx="14">
                  <c:v>mogileński</c:v>
                </c:pt>
                <c:pt idx="15">
                  <c:v>sępoleński</c:v>
                </c:pt>
                <c:pt idx="16">
                  <c:v>nakielski</c:v>
                </c:pt>
                <c:pt idx="17">
                  <c:v>lipnowski</c:v>
                </c:pt>
                <c:pt idx="18">
                  <c:v>tucholski</c:v>
                </c:pt>
                <c:pt idx="19">
                  <c:v>żniński</c:v>
                </c:pt>
                <c:pt idx="20">
                  <c:v>chełmiński</c:v>
                </c:pt>
                <c:pt idx="21">
                  <c:v>świecki</c:v>
                </c:pt>
                <c:pt idx="22">
                  <c:v>wąbrzeski</c:v>
                </c:pt>
              </c:strCache>
            </c:strRef>
          </c:cat>
          <c:val>
            <c:numRef>
              <c:f>Arkusz1!$D$8:$D$30</c:f>
              <c:numCache>
                <c:formatCode>General</c:formatCode>
                <c:ptCount val="23"/>
                <c:pt idx="0">
                  <c:v>31.8</c:v>
                </c:pt>
                <c:pt idx="1">
                  <c:v>30.7</c:v>
                </c:pt>
                <c:pt idx="2">
                  <c:v>30.3</c:v>
                </c:pt>
                <c:pt idx="3">
                  <c:v>29.6</c:v>
                </c:pt>
                <c:pt idx="4">
                  <c:v>29.3</c:v>
                </c:pt>
                <c:pt idx="5">
                  <c:v>29.3</c:v>
                </c:pt>
                <c:pt idx="6">
                  <c:v>29.2</c:v>
                </c:pt>
                <c:pt idx="7">
                  <c:v>28.9</c:v>
                </c:pt>
                <c:pt idx="8">
                  <c:v>28.9</c:v>
                </c:pt>
                <c:pt idx="9">
                  <c:v>28.8</c:v>
                </c:pt>
                <c:pt idx="10">
                  <c:v>28.8</c:v>
                </c:pt>
                <c:pt idx="11">
                  <c:v>28.7</c:v>
                </c:pt>
                <c:pt idx="12">
                  <c:v>28.6</c:v>
                </c:pt>
                <c:pt idx="13">
                  <c:v>28.6</c:v>
                </c:pt>
                <c:pt idx="14">
                  <c:v>28.5</c:v>
                </c:pt>
                <c:pt idx="15">
                  <c:v>28.5</c:v>
                </c:pt>
                <c:pt idx="16">
                  <c:v>28.4</c:v>
                </c:pt>
                <c:pt idx="17">
                  <c:v>28.2</c:v>
                </c:pt>
                <c:pt idx="18">
                  <c:v>28.1</c:v>
                </c:pt>
                <c:pt idx="19">
                  <c:v>28.1</c:v>
                </c:pt>
                <c:pt idx="20">
                  <c:v>27.7</c:v>
                </c:pt>
                <c:pt idx="21">
                  <c:v>27.2</c:v>
                </c:pt>
                <c:pt idx="22">
                  <c:v>27.1</c:v>
                </c:pt>
              </c:numCache>
            </c:numRef>
          </c:val>
        </c:ser>
        <c:axId val="41275776"/>
        <c:axId val="41277312"/>
      </c:barChart>
      <c:catAx>
        <c:axId val="41275776"/>
        <c:scaling>
          <c:orientation val="minMax"/>
        </c:scaling>
        <c:axPos val="b"/>
        <c:tickLblPos val="nextTo"/>
        <c:crossAx val="41277312"/>
        <c:crosses val="autoZero"/>
        <c:auto val="1"/>
        <c:lblAlgn val="ctr"/>
        <c:lblOffset val="100"/>
      </c:catAx>
      <c:valAx>
        <c:axId val="41277312"/>
        <c:scaling>
          <c:orientation val="minMax"/>
        </c:scaling>
        <c:axPos val="l"/>
        <c:majorGridlines/>
        <c:numFmt formatCode="General" sourceLinked="1"/>
        <c:tickLblPos val="nextTo"/>
        <c:crossAx val="41275776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49BA1-8A32-42DA-8600-777DFA5F0C92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D784D-D33E-45DA-8849-F4CFF9D1479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325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93BA3E-18EA-47C4-A2BE-5388FF31FF74}" type="slidenum">
              <a:rPr lang="pl-PL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6D971A-54B7-4648-A725-EB57EDBE29A2}" type="slidenum">
              <a:rPr lang="pl-PL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53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0DC389-7AEA-4C47-A658-5455F164A1C7}" type="slidenum">
              <a:rPr lang="pl-P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680724-DC85-49C2-B481-2590A7826827}" type="slidenum">
              <a:rPr lang="pl-PL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73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EE307A-7403-4F85-A514-6EC0F758D8D2}" type="slidenum">
              <a:rPr lang="pl-PL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892534-5D2D-466D-B1D2-D91262B4E8F1}" type="slidenum">
              <a:rPr lang="pl-PL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1E0530-ED29-49D3-A77B-024EF2A2744D}" type="slidenum">
              <a:rPr lang="pl-PL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AD3942-E567-479B-AEE1-D8A66BD71C81}" type="slidenum">
              <a:rPr lang="pl-PL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554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5B51BE-8C7F-4F79-9464-498D3F764397}" type="slidenum">
              <a:rPr lang="pl-PL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Wyniki egzaminów gimnazjalnych szkół powiatu nakielskiego</a:t>
            </a:r>
            <a:br>
              <a:rPr lang="pl-PL" sz="3600" b="1" dirty="0" smtClean="0">
                <a:solidFill>
                  <a:srgbClr val="C00000"/>
                </a:solidFill>
              </a:rPr>
            </a:br>
            <a:r>
              <a:rPr lang="pl-PL" sz="3600" b="1" dirty="0" smtClean="0">
                <a:solidFill>
                  <a:srgbClr val="C00000"/>
                </a:solidFill>
              </a:rPr>
              <a:t> w roku 2011</a:t>
            </a:r>
            <a:endParaRPr lang="pl-PL" sz="3600" b="1" dirty="0">
              <a:solidFill>
                <a:srgbClr val="C0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2420888"/>
            <a:ext cx="9144000" cy="3217912"/>
          </a:xfrm>
        </p:spPr>
        <p:txBody>
          <a:bodyPr/>
          <a:lstStyle/>
          <a:p>
            <a:r>
              <a:rPr lang="pl-PL" sz="2800" b="1" dirty="0">
                <a:solidFill>
                  <a:srgbClr val="002060"/>
                </a:solidFill>
              </a:rPr>
              <a:t>w</a:t>
            </a:r>
            <a:r>
              <a:rPr lang="pl-PL" sz="2800" b="1" dirty="0" smtClean="0">
                <a:solidFill>
                  <a:srgbClr val="002060"/>
                </a:solidFill>
              </a:rPr>
              <a:t> kontekście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wyników kraju, województwa i innych powiatów </a:t>
            </a:r>
          </a:p>
          <a:p>
            <a:r>
              <a:rPr lang="pl-PL" sz="2800" b="1" dirty="0" smtClean="0">
                <a:solidFill>
                  <a:srgbClr val="002060"/>
                </a:solidFill>
              </a:rPr>
              <a:t>przy uwzględnieniu 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wyników surowych, skali </a:t>
            </a:r>
            <a:r>
              <a:rPr lang="pl-PL" b="1" dirty="0" err="1" smtClean="0">
                <a:solidFill>
                  <a:srgbClr val="002060"/>
                </a:solidFill>
              </a:rPr>
              <a:t>staninowej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br>
              <a:rPr lang="pl-PL" b="1" dirty="0" smtClean="0">
                <a:solidFill>
                  <a:srgbClr val="002060"/>
                </a:solidFill>
              </a:rPr>
            </a:br>
            <a:r>
              <a:rPr lang="pl-PL" b="1" dirty="0" smtClean="0">
                <a:solidFill>
                  <a:srgbClr val="002060"/>
                </a:solidFill>
              </a:rPr>
              <a:t>i </a:t>
            </a:r>
            <a:r>
              <a:rPr lang="pl-PL" b="1" dirty="0">
                <a:solidFill>
                  <a:srgbClr val="002060"/>
                </a:solidFill>
              </a:rPr>
              <a:t>e</a:t>
            </a:r>
            <a:r>
              <a:rPr lang="pl-PL" b="1" dirty="0" smtClean="0">
                <a:solidFill>
                  <a:srgbClr val="002060"/>
                </a:solidFill>
              </a:rPr>
              <a:t>dukacyjnej wartości dodanej EWD</a:t>
            </a:r>
            <a:endParaRPr lang="pl-P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Wynik średni województwa </a:t>
            </a:r>
            <a:br>
              <a:rPr lang="pl-PL" sz="3600" dirty="0" smtClean="0"/>
            </a:br>
            <a:r>
              <a:rPr lang="pl-PL" sz="3600" dirty="0" smtClean="0"/>
              <a:t>część matematyczno-przyrodnicza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>
                <a:solidFill>
                  <a:srgbClr val="C00000"/>
                </a:solidFill>
              </a:rPr>
              <a:t>22,65</a:t>
            </a:r>
            <a:r>
              <a:rPr lang="pl-PL" dirty="0" smtClean="0">
                <a:solidFill>
                  <a:srgbClr val="C00000"/>
                </a:solidFill>
              </a:rPr>
              <a:t/>
            </a:r>
            <a:br>
              <a:rPr lang="pl-PL" dirty="0" smtClean="0">
                <a:solidFill>
                  <a:srgbClr val="C00000"/>
                </a:solidFill>
              </a:rPr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564904"/>
            <a:ext cx="8964488" cy="35612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000" dirty="0" smtClean="0"/>
              <a:t>Wynik średni szkół powiatu nakielskiego</a:t>
            </a:r>
          </a:p>
          <a:p>
            <a:pPr algn="ctr">
              <a:buNone/>
            </a:pPr>
            <a:r>
              <a:rPr lang="pl-PL" sz="4000" b="1" dirty="0" smtClean="0">
                <a:solidFill>
                  <a:srgbClr val="002060"/>
                </a:solidFill>
              </a:rPr>
              <a:t>21,33</a:t>
            </a:r>
          </a:p>
          <a:p>
            <a:pPr algn="ctr">
              <a:buNone/>
            </a:pPr>
            <a:endParaRPr lang="pl-PL" sz="4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pl-PL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l-PL" sz="3200" dirty="0">
                <a:solidFill>
                  <a:prstClr val="black"/>
                </a:solidFill>
              </a:rPr>
              <a:t>Wyniki egzaminu gimnazjalnego </a:t>
            </a:r>
            <a:br>
              <a:rPr lang="pl-PL" sz="3200" dirty="0">
                <a:solidFill>
                  <a:prstClr val="black"/>
                </a:solidFill>
              </a:rPr>
            </a:br>
            <a:r>
              <a:rPr lang="pl-PL" sz="3200" dirty="0">
                <a:solidFill>
                  <a:prstClr val="black"/>
                </a:solidFill>
              </a:rPr>
              <a:t>w powiatach  2011 roku </a:t>
            </a:r>
            <a:r>
              <a:rPr lang="pl-PL" sz="3200" dirty="0" smtClean="0">
                <a:solidFill>
                  <a:prstClr val="black"/>
                </a:solidFill>
              </a:rPr>
              <a:t/>
            </a:r>
            <a:br>
              <a:rPr lang="pl-PL" sz="3200" dirty="0" smtClean="0">
                <a:solidFill>
                  <a:prstClr val="black"/>
                </a:solidFill>
              </a:rPr>
            </a:br>
            <a:r>
              <a:rPr lang="pl-PL" sz="3200" dirty="0" smtClean="0">
                <a:solidFill>
                  <a:prstClr val="black"/>
                </a:solidFill>
              </a:rPr>
              <a:t>(</a:t>
            </a:r>
            <a:r>
              <a:rPr lang="pl-PL" sz="3200" dirty="0">
                <a:solidFill>
                  <a:prstClr val="black"/>
                </a:solidFill>
              </a:rPr>
              <a:t>część </a:t>
            </a:r>
            <a:r>
              <a:rPr lang="pl-PL" sz="3200" dirty="0" smtClean="0">
                <a:solidFill>
                  <a:prstClr val="black"/>
                </a:solidFill>
              </a:rPr>
              <a:t>matematyczno-przyrodnicza)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>
                <a:solidFill>
                  <a:srgbClr val="000000"/>
                </a:solidFill>
              </a:rPr>
              <a:t>Wyniki egzaminu gimnazjalnego </a:t>
            </a:r>
            <a:br>
              <a:rPr lang="pl-PL" sz="3200" smtClean="0">
                <a:solidFill>
                  <a:srgbClr val="000000"/>
                </a:solidFill>
              </a:rPr>
            </a:br>
            <a:r>
              <a:rPr lang="pl-PL" sz="3200" smtClean="0">
                <a:solidFill>
                  <a:srgbClr val="000000"/>
                </a:solidFill>
              </a:rPr>
              <a:t>w powiatach  2011 roku (język angielski)</a:t>
            </a:r>
            <a:endParaRPr lang="pl-PL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>
                <a:solidFill>
                  <a:srgbClr val="000000"/>
                </a:solidFill>
              </a:rPr>
              <a:t>Wyniki egzaminu gimnazjalnego </a:t>
            </a:r>
            <a:br>
              <a:rPr lang="pl-PL" sz="3200" dirty="0" smtClean="0">
                <a:solidFill>
                  <a:srgbClr val="000000"/>
                </a:solidFill>
              </a:rPr>
            </a:br>
            <a:r>
              <a:rPr lang="pl-PL" sz="3200" dirty="0" smtClean="0">
                <a:solidFill>
                  <a:srgbClr val="000000"/>
                </a:solidFill>
              </a:rPr>
              <a:t>w powiatach  2011 roku (język niemiecki)</a:t>
            </a:r>
            <a:endParaRPr lang="pl-PL" dirty="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857388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Wyniki egzaminu gimnazjalnego </a:t>
            </a:r>
            <a:br>
              <a:rPr lang="pl-PL" sz="3200" b="1" dirty="0" smtClean="0"/>
            </a:br>
            <a:r>
              <a:rPr lang="pl-PL" sz="3200" b="1" dirty="0" smtClean="0"/>
              <a:t>w powiatach  2009-2010  (część humanistyczna)</a:t>
            </a:r>
            <a:endParaRPr lang="pl-PL" sz="3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Część humanistyczna 2010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Część humanistyczna 2009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14554"/>
            <a:ext cx="8229600" cy="2214578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Wyniki egzaminu gimnazjalnego </a:t>
            </a:r>
            <a:br>
              <a:rPr lang="pl-PL" sz="2800" b="1" dirty="0" smtClean="0"/>
            </a:br>
            <a:r>
              <a:rPr lang="pl-PL" sz="2800" b="1" dirty="0" smtClean="0"/>
              <a:t>w powiatach  2009-2010 matematyczno-przyrodnicza</a:t>
            </a:r>
            <a:endParaRPr lang="pl-PL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Część matematyczno-przyrodnicza 2010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Część matematyczno-przyrodnicza 2009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9600" dirty="0" smtClean="0"/>
              <a:t>Wyniki surowe</a:t>
            </a:r>
            <a:endParaRPr lang="pl-PL" sz="9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071678"/>
            <a:ext cx="8686800" cy="2214578"/>
          </a:xfrm>
        </p:spPr>
        <p:txBody>
          <a:bodyPr>
            <a:normAutofit/>
          </a:bodyPr>
          <a:lstStyle/>
          <a:p>
            <a:r>
              <a:rPr lang="pl-PL" b="1" dirty="0" smtClean="0"/>
              <a:t>Wyniki średnie szkół powiatu nakielskiego przy uwzględnieniu standardów wymagań</a:t>
            </a:r>
            <a:endParaRPr lang="pl-PL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Część humanistyczna</a:t>
            </a:r>
            <a:br>
              <a:rPr lang="pl-PL" sz="2400" b="1" dirty="0" smtClean="0"/>
            </a:br>
            <a:r>
              <a:rPr lang="pl-PL" sz="2400" b="1" dirty="0" smtClean="0"/>
              <a:t>Czytanie i odbiór tekstów kultury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Część humanistyczna</a:t>
            </a:r>
            <a:br>
              <a:rPr lang="pl-PL" sz="2400" b="1" dirty="0" smtClean="0"/>
            </a:br>
            <a:r>
              <a:rPr lang="pl-PL" sz="2400" b="1" dirty="0" smtClean="0"/>
              <a:t>Tworzenie własnego tekstu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2400" b="1" dirty="0" smtClean="0"/>
              <a:t>Część matematyczno-przyrodnicza</a:t>
            </a:r>
            <a:br>
              <a:rPr lang="pl-PL" sz="2400" b="1" dirty="0" smtClean="0"/>
            </a:br>
            <a:r>
              <a:rPr lang="pl-PL" sz="1800" b="1" dirty="0" smtClean="0"/>
              <a:t>Stosowanie terminów, pojęć i procedur z zakresu przedmiotów matematyczno-przyrodniczych niezbędnych w praktyce życiowej i dalszym kształceniu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2400" b="1" dirty="0" smtClean="0"/>
              <a:t>Część matematyczno-przyrodnicza</a:t>
            </a:r>
            <a:br>
              <a:rPr lang="pl-PL" sz="2400" b="1" dirty="0" smtClean="0"/>
            </a:br>
            <a:r>
              <a:rPr lang="pl-PL" sz="2400" dirty="0" smtClean="0"/>
              <a:t> </a:t>
            </a:r>
            <a:r>
              <a:rPr lang="pl-PL" sz="2400" b="1" dirty="0" smtClean="0"/>
              <a:t>Wyszukiwanie i stosowanie informacji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pPr lvl="0"/>
            <a:r>
              <a:rPr lang="pl-PL" sz="2400" b="1" dirty="0" smtClean="0"/>
              <a:t>Część matematyczno-przyrodnicza</a:t>
            </a:r>
            <a:br>
              <a:rPr lang="pl-PL" sz="2400" b="1" dirty="0" smtClean="0"/>
            </a:br>
            <a:r>
              <a:rPr lang="pl-PL" sz="2000" b="1" dirty="0" smtClean="0"/>
              <a:t> Wskazywanie i opisywanie faktów, związków i zależności w szczególności przyczynowo-skutkowych, funkcjonalnych, przestrzennych i czasowych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2400" b="1" dirty="0" smtClean="0"/>
              <a:t>Część matematyczno-przyrodnicza</a:t>
            </a:r>
            <a:br>
              <a:rPr lang="pl-PL" sz="2400" b="1" dirty="0" smtClean="0"/>
            </a:br>
            <a:r>
              <a:rPr lang="pl-PL" sz="2400" dirty="0" smtClean="0"/>
              <a:t> </a:t>
            </a:r>
            <a:r>
              <a:rPr lang="pl-PL" sz="2000" b="1" dirty="0" smtClean="0"/>
              <a:t>Stosowanie zintegrowanej wiedzy i umiejętności do rozwiązywania problemów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9600" b="1" dirty="0" smtClean="0"/>
              <a:t>Wskaźnik EWD</a:t>
            </a:r>
            <a:endParaRPr lang="pl-PL" sz="96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000" b="1" dirty="0" smtClean="0"/>
              <a:t>Wyniki powiatu przy uwzględnieniu </a:t>
            </a:r>
            <a:r>
              <a:rPr lang="pl-PL" sz="6600" b="1" dirty="0" smtClean="0"/>
              <a:t>wartości liczbowej EWD</a:t>
            </a:r>
            <a:endParaRPr lang="pl-PL" sz="6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Powiaty przy uwzględnieniu wartości liczbowej EWD </a:t>
            </a:r>
            <a:br>
              <a:rPr lang="pl-PL" sz="2400" dirty="0" smtClean="0"/>
            </a:br>
            <a:r>
              <a:rPr lang="pl-PL" sz="2400" dirty="0" smtClean="0"/>
              <a:t>za okres 2008-2010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000250"/>
            <a:ext cx="8229600" cy="26431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b="1" dirty="0" smtClean="0"/>
              <a:t>Wynik średni gimnazjów województwa kujawsko-pomorskiego na tle innych województw</a:t>
            </a:r>
            <a:br>
              <a:rPr lang="pl-PL" b="1" dirty="0" smtClean="0"/>
            </a:br>
            <a:r>
              <a:rPr lang="pl-PL" b="1" dirty="0" smtClean="0"/>
              <a:t>2011 r.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dirty="0" smtClean="0">
                <a:solidFill>
                  <a:prstClr val="black"/>
                </a:solidFill>
              </a:rPr>
              <a:t>Powiaty przy uwzględnieniu wartości liczbowej </a:t>
            </a:r>
            <a:br>
              <a:rPr lang="pl-PL" sz="2400" dirty="0" smtClean="0">
                <a:solidFill>
                  <a:prstClr val="black"/>
                </a:solidFill>
              </a:rPr>
            </a:br>
            <a:r>
              <a:rPr lang="pl-PL" sz="2400" dirty="0" smtClean="0">
                <a:solidFill>
                  <a:prstClr val="black"/>
                </a:solidFill>
              </a:rPr>
              <a:t>EWD za okres 2008-2010</a:t>
            </a:r>
            <a:br>
              <a:rPr lang="pl-PL" sz="2400" dirty="0" smtClean="0">
                <a:solidFill>
                  <a:prstClr val="black"/>
                </a:solidFill>
              </a:rPr>
            </a:br>
            <a:r>
              <a:rPr lang="pl-PL" sz="2400" dirty="0" smtClean="0">
                <a:solidFill>
                  <a:prstClr val="black"/>
                </a:solidFill>
              </a:rPr>
              <a:t>część matematyczno-przyrodnicza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400" b="1" dirty="0" smtClean="0"/>
              <a:t>Rozkład średnich wyników szkół </a:t>
            </a:r>
            <a:r>
              <a:rPr lang="pl-PL" sz="4400" dirty="0" smtClean="0"/>
              <a:t> </a:t>
            </a:r>
          </a:p>
          <a:p>
            <a:pPr algn="ctr">
              <a:buNone/>
            </a:pPr>
            <a:r>
              <a:rPr lang="pl-PL" b="1" dirty="0" smtClean="0"/>
              <a:t>w powiecie nakielskim</a:t>
            </a:r>
          </a:p>
          <a:p>
            <a:pPr algn="ctr">
              <a:buNone/>
            </a:pPr>
            <a:r>
              <a:rPr lang="pl-PL" dirty="0" smtClean="0"/>
              <a:t>na</a:t>
            </a:r>
          </a:p>
          <a:p>
            <a:pPr algn="ctr">
              <a:buNone/>
            </a:pPr>
            <a:r>
              <a:rPr lang="pl-PL" sz="6000" b="1" dirty="0" smtClean="0"/>
              <a:t>skali </a:t>
            </a:r>
            <a:r>
              <a:rPr lang="pl-PL" sz="6000" b="1" dirty="0" err="1" smtClean="0"/>
              <a:t>staninowej</a:t>
            </a:r>
            <a:endParaRPr lang="pl-PL" sz="6000" b="1" dirty="0" smtClean="0"/>
          </a:p>
          <a:p>
            <a:pPr algn="ctr">
              <a:buNone/>
            </a:pPr>
            <a:r>
              <a:rPr lang="pl-PL" sz="4000" b="1" dirty="0" smtClean="0"/>
              <a:t>rok 2011</a:t>
            </a:r>
            <a:endParaRPr lang="pl-PL" sz="40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Wyniki średnie szkół powiatu nakielskiego  </a:t>
            </a:r>
            <a:br>
              <a:rPr lang="pl-PL" sz="2800" b="1" dirty="0" smtClean="0"/>
            </a:br>
            <a:r>
              <a:rPr lang="pl-PL" sz="2800" b="1" dirty="0" smtClean="0"/>
              <a:t>na skali </a:t>
            </a:r>
            <a:r>
              <a:rPr lang="pl-PL" sz="2800" b="1" dirty="0" err="1" smtClean="0"/>
              <a:t>staninowej</a:t>
            </a:r>
            <a:r>
              <a:rPr lang="pl-PL" sz="2800" b="1" dirty="0" smtClean="0"/>
              <a:t> 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340769"/>
          <a:ext cx="8003232" cy="4423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50"/>
                <a:gridCol w="2357454"/>
                <a:gridCol w="3316928"/>
              </a:tblGrid>
              <a:tr h="563592">
                <a:tc>
                  <a:txBody>
                    <a:bodyPr/>
                    <a:lstStyle/>
                    <a:p>
                      <a:r>
                        <a:rPr lang="pl-PL" sz="1800" b="1" dirty="0" err="1" smtClean="0"/>
                        <a:t>staniny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humanistyczna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Matematyczno-przyrodnicza</a:t>
                      </a:r>
                      <a:endParaRPr lang="pl-PL" sz="1800" dirty="0"/>
                    </a:p>
                  </a:txBody>
                  <a:tcPr/>
                </a:tc>
              </a:tr>
              <a:tr h="322053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niskie</a:t>
                      </a:r>
                      <a:endParaRPr lang="pl-PL" sz="18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6,7-22,1</a:t>
                      </a:r>
                      <a:endParaRPr lang="pl-PL" sz="18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6,9-20,6</a:t>
                      </a:r>
                      <a:endParaRPr lang="pl-PL" sz="18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63592">
                <a:tc>
                  <a:txBody>
                    <a:bodyPr/>
                    <a:lstStyle/>
                    <a:p>
                      <a:r>
                        <a:rPr lang="pl-PL" sz="1800" b="1" baseline="0" dirty="0" smtClean="0"/>
                        <a:t>% szkół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38%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50%</a:t>
                      </a:r>
                      <a:endParaRPr lang="pl-PL" sz="1800" dirty="0"/>
                    </a:p>
                  </a:txBody>
                  <a:tcPr/>
                </a:tc>
              </a:tr>
              <a:tr h="322053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liczba szkół</a:t>
                      </a:r>
                      <a:r>
                        <a:rPr lang="pl-PL" sz="1800" b="1" baseline="0" dirty="0" smtClean="0"/>
                        <a:t> 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6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8</a:t>
                      </a:r>
                      <a:endParaRPr lang="pl-PL" sz="1800" dirty="0"/>
                    </a:p>
                  </a:txBody>
                  <a:tcPr/>
                </a:tc>
              </a:tr>
              <a:tr h="322053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średnie</a:t>
                      </a:r>
                      <a:endParaRPr lang="pl-PL" sz="18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22,2-27,6</a:t>
                      </a:r>
                      <a:endParaRPr lang="pl-PL" sz="18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20,7-25,5</a:t>
                      </a:r>
                      <a:endParaRPr lang="pl-PL" sz="18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63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baseline="0" dirty="0" smtClean="0"/>
                        <a:t>% szkół</a:t>
                      </a:r>
                      <a:endParaRPr lang="pl-PL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56%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38%</a:t>
                      </a:r>
                      <a:endParaRPr lang="pl-PL" sz="1800" dirty="0"/>
                    </a:p>
                  </a:txBody>
                  <a:tcPr/>
                </a:tc>
              </a:tr>
              <a:tr h="322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/>
                        <a:t>liczba</a:t>
                      </a:r>
                      <a:r>
                        <a:rPr lang="pl-PL" sz="1800" b="1" baseline="0" dirty="0" smtClean="0"/>
                        <a:t> szkół</a:t>
                      </a:r>
                      <a:endParaRPr lang="pl-PL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9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6</a:t>
                      </a:r>
                      <a:endParaRPr lang="pl-PL" sz="1800" dirty="0"/>
                    </a:p>
                  </a:txBody>
                  <a:tcPr/>
                </a:tc>
              </a:tr>
              <a:tr h="322053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wysokie</a:t>
                      </a:r>
                      <a:endParaRPr lang="pl-PL" sz="1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27,7-43,8</a:t>
                      </a:r>
                      <a:endParaRPr lang="pl-PL" sz="1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25,6-46,9</a:t>
                      </a:r>
                      <a:endParaRPr lang="pl-PL" sz="1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994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baseline="0" dirty="0" smtClean="0"/>
                        <a:t>% szkół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6%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12%</a:t>
                      </a:r>
                      <a:endParaRPr lang="pl-PL" sz="1800" dirty="0"/>
                    </a:p>
                  </a:txBody>
                  <a:tcPr/>
                </a:tc>
              </a:tr>
              <a:tr h="404933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liczba</a:t>
                      </a:r>
                      <a:r>
                        <a:rPr lang="pl-PL" sz="1800" b="1" baseline="0" dirty="0" smtClean="0"/>
                        <a:t> szkół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</a:t>
                      </a:r>
                      <a:endParaRPr lang="pl-PL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l-PL" sz="2000" b="1" dirty="0" smtClean="0">
                <a:solidFill>
                  <a:prstClr val="black"/>
                </a:solidFill>
                <a:ea typeface="+mn-ea"/>
                <a:cs typeface="+mn-cs"/>
              </a:rPr>
              <a:t>Rozkład średnich wyników szkół na skali </a:t>
            </a:r>
            <a:r>
              <a:rPr lang="pl-PL" sz="2000" b="1" dirty="0" err="1" smtClean="0">
                <a:solidFill>
                  <a:prstClr val="black"/>
                </a:solidFill>
                <a:ea typeface="+mn-ea"/>
                <a:cs typeface="+mn-cs"/>
              </a:rPr>
              <a:t>staninowej</a:t>
            </a:r>
            <a:r>
              <a:rPr lang="pl-PL" sz="2000" b="1" dirty="0" smtClean="0">
                <a:solidFill>
                  <a:prstClr val="black"/>
                </a:solidFill>
                <a:ea typeface="+mn-ea"/>
                <a:cs typeface="+mn-cs"/>
              </a:rPr>
              <a:t> w ujęciu procentowym część humanistyczna egzaminu gimnazjalnego ( % )</a:t>
            </a:r>
            <a:endParaRPr lang="pl-PL" sz="2000" b="1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>
                <a:solidFill>
                  <a:prstClr val="black"/>
                </a:solidFill>
              </a:rPr>
              <a:t>Rozkład średnich wyników szkół w  na skali </a:t>
            </a:r>
            <a:r>
              <a:rPr lang="pl-PL" sz="2000" b="1" dirty="0" err="1" smtClean="0">
                <a:solidFill>
                  <a:prstClr val="black"/>
                </a:solidFill>
              </a:rPr>
              <a:t>staninowej</a:t>
            </a:r>
            <a:r>
              <a:rPr lang="pl-PL" sz="2000" b="1" dirty="0" smtClean="0">
                <a:solidFill>
                  <a:prstClr val="black"/>
                </a:solidFill>
              </a:rPr>
              <a:t> w ujęciu procentowym część matematyczno-przyrodnicza  egzaminu gimnazjalnego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l-PL" sz="3600" b="1" dirty="0" smtClean="0"/>
              <a:t>Wnioski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800" dirty="0" smtClean="0"/>
              <a:t>Wynik średni szkół powiatu nakielskiego był w roku 2011 niższy od średniej województwa zarówno w części humanistycznej, jak i matematyczno-przyrodniczej</a:t>
            </a:r>
          </a:p>
          <a:p>
            <a:r>
              <a:rPr lang="pl-PL" sz="1800" dirty="0" smtClean="0"/>
              <a:t>Wynik średni szkół powiatu nakielskiego jest lepszy w części humanistycznej (17) </a:t>
            </a:r>
            <a:r>
              <a:rPr lang="pl-PL" sz="1800" b="1" dirty="0" smtClean="0">
                <a:solidFill>
                  <a:srgbClr val="FF0000"/>
                </a:solidFill>
              </a:rPr>
              <a:t>niż w części matematyczno-przyrodniczej (20) na 23 powiaty.</a:t>
            </a:r>
          </a:p>
          <a:p>
            <a:r>
              <a:rPr lang="pl-PL" sz="1800" dirty="0" smtClean="0"/>
              <a:t>W porównaniu z rokiem 2010 nie zmienił się wynik powiatu nakielskiego w części humanistycznej (17), natomiast </a:t>
            </a:r>
            <a:r>
              <a:rPr lang="pl-PL" sz="1800" b="1" dirty="0" smtClean="0">
                <a:solidFill>
                  <a:srgbClr val="FF0000"/>
                </a:solidFill>
              </a:rPr>
              <a:t>w części matematyczno-przyrodniczej uległ pogorszeniu z 17 na 20.</a:t>
            </a:r>
          </a:p>
          <a:p>
            <a:r>
              <a:rPr lang="pl-PL" sz="1800" dirty="0" smtClean="0"/>
              <a:t>Przy uwzględnieniu obszarów umiejętności w 2011 r.  w części humanistycznej uczniowie powiatu nakielskiego lepiej wypadli w kategorii  ,,tworzenie własnego tekstu” (15) niż </a:t>
            </a:r>
            <a:r>
              <a:rPr lang="pl-PL" sz="1800" b="1" dirty="0" smtClean="0">
                <a:solidFill>
                  <a:srgbClr val="FF0000"/>
                </a:solidFill>
              </a:rPr>
              <a:t>czytanie i odbiór tekstów kultury </a:t>
            </a:r>
            <a:r>
              <a:rPr lang="pl-PL" sz="1800" b="1" dirty="0" smtClean="0"/>
              <a:t>(17)</a:t>
            </a:r>
          </a:p>
          <a:p>
            <a:r>
              <a:rPr lang="pl-PL" sz="1800" dirty="0" smtClean="0"/>
              <a:t>W części matematyczno-przyrodniczej najlepiej wypadł obszar umiejętności </a:t>
            </a:r>
            <a:r>
              <a:rPr lang="pl-PL" sz="1800" b="1" dirty="0" smtClean="0"/>
              <a:t>stosowanie terminów, pojęć i procedur (16), </a:t>
            </a:r>
            <a:r>
              <a:rPr lang="pl-PL" sz="1800" dirty="0" smtClean="0"/>
              <a:t>natomiast najsłabiej </a:t>
            </a:r>
            <a:r>
              <a:rPr lang="pl-PL" sz="1800" b="1" dirty="0" smtClean="0">
                <a:solidFill>
                  <a:srgbClr val="FF0000"/>
                </a:solidFill>
              </a:rPr>
              <a:t>wyszukiwanie </a:t>
            </a:r>
            <a:br>
              <a:rPr lang="pl-PL" sz="1800" b="1" dirty="0" smtClean="0">
                <a:solidFill>
                  <a:srgbClr val="FF0000"/>
                </a:solidFill>
              </a:rPr>
            </a:br>
            <a:r>
              <a:rPr lang="pl-PL" sz="1800" b="1" dirty="0" smtClean="0">
                <a:solidFill>
                  <a:srgbClr val="FF0000"/>
                </a:solidFill>
              </a:rPr>
              <a:t>i stosowanie informacji (21).</a:t>
            </a:r>
            <a:endParaRPr lang="pl-PL" sz="1800" dirty="0" smtClean="0">
              <a:solidFill>
                <a:srgbClr val="FF0000"/>
              </a:solidFill>
            </a:endParaRPr>
          </a:p>
          <a:p>
            <a:endParaRPr lang="pl-PL" sz="1800" dirty="0" smtClean="0"/>
          </a:p>
          <a:p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Część humanistyczna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Część matematyczno-przyrodnicza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Egzamin gimnazjalny język angielski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>Egzamin gimnazjalny język niemiecki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Wynik średni województwa </a:t>
            </a:r>
            <a:br>
              <a:rPr lang="pl-PL" dirty="0" smtClean="0"/>
            </a:br>
            <a:r>
              <a:rPr lang="pl-PL" dirty="0" smtClean="0"/>
              <a:t>część humanistyczna</a:t>
            </a:r>
            <a:br>
              <a:rPr lang="pl-PL" dirty="0" smtClean="0"/>
            </a:br>
            <a:r>
              <a:rPr lang="pl-PL" b="1" dirty="0" smtClean="0">
                <a:solidFill>
                  <a:srgbClr val="C00000"/>
                </a:solidFill>
              </a:rPr>
              <a:t>24,26</a:t>
            </a:r>
            <a:r>
              <a:rPr lang="pl-PL" dirty="0" smtClean="0">
                <a:solidFill>
                  <a:srgbClr val="C00000"/>
                </a:solidFill>
              </a:rPr>
              <a:t/>
            </a:r>
            <a:br>
              <a:rPr lang="pl-PL" dirty="0" smtClean="0">
                <a:solidFill>
                  <a:srgbClr val="C0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Wynik średni szkół  powiatu nakielskiego </a:t>
            </a:r>
            <a:endParaRPr lang="pl-PL" sz="36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pl-PL" sz="4000" b="1" dirty="0" smtClean="0">
                <a:solidFill>
                  <a:srgbClr val="7030A0"/>
                </a:solidFill>
              </a:rPr>
              <a:t>23,04</a:t>
            </a:r>
          </a:p>
          <a:p>
            <a:pPr algn="ctr">
              <a:buNone/>
            </a:pPr>
            <a:endParaRPr lang="pl-PL" sz="4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>
                <a:solidFill>
                  <a:srgbClr val="000000"/>
                </a:solidFill>
              </a:rPr>
              <a:t>Wyniki egzaminu gimnazjalnego </a:t>
            </a:r>
            <a:br>
              <a:rPr lang="pl-PL" sz="3200" dirty="0" smtClean="0">
                <a:solidFill>
                  <a:srgbClr val="000000"/>
                </a:solidFill>
              </a:rPr>
            </a:br>
            <a:r>
              <a:rPr lang="pl-PL" sz="3200" dirty="0" smtClean="0">
                <a:solidFill>
                  <a:srgbClr val="000000"/>
                </a:solidFill>
              </a:rPr>
              <a:t>w powiatach  2011 roku (część humanistyczna)</a:t>
            </a:r>
            <a:endParaRPr lang="pl-PL" dirty="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384</Words>
  <Application>Microsoft Office PowerPoint</Application>
  <PresentationFormat>Pokaz na ekranie (4:3)</PresentationFormat>
  <Paragraphs>109</Paragraphs>
  <Slides>35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6" baseType="lpstr">
      <vt:lpstr>Motyw pakietu Office</vt:lpstr>
      <vt:lpstr>Wyniki egzaminów gimnazjalnych szkół powiatu nakielskiego  w roku 2011</vt:lpstr>
      <vt:lpstr>Slajd 2</vt:lpstr>
      <vt:lpstr>Wynik średni gimnazjów województwa kujawsko-pomorskiego na tle innych województw 2011 r.</vt:lpstr>
      <vt:lpstr>Część humanistyczna</vt:lpstr>
      <vt:lpstr>Część matematyczno-przyrodnicza</vt:lpstr>
      <vt:lpstr>Egzamin gimnazjalny język angielski</vt:lpstr>
      <vt:lpstr>Egzamin gimnazjalny język niemiecki</vt:lpstr>
      <vt:lpstr>Wynik średni województwa  część humanistyczna 24,26 </vt:lpstr>
      <vt:lpstr>Wyniki egzaminu gimnazjalnego  w powiatach  2011 roku (część humanistyczna)</vt:lpstr>
      <vt:lpstr>Wynik średni województwa  część matematyczno-przyrodnicza 22,65  </vt:lpstr>
      <vt:lpstr>Wyniki egzaminu gimnazjalnego  w powiatach  2011 roku  (część matematyczno-przyrodnicza)</vt:lpstr>
      <vt:lpstr>Wyniki egzaminu gimnazjalnego  w powiatach  2011 roku (język angielski)</vt:lpstr>
      <vt:lpstr>Wyniki egzaminu gimnazjalnego  w powiatach  2011 roku (język niemiecki)</vt:lpstr>
      <vt:lpstr>Wyniki egzaminu gimnazjalnego  w powiatach  2009-2010  (część humanistyczna)</vt:lpstr>
      <vt:lpstr>Część humanistyczna 2010</vt:lpstr>
      <vt:lpstr>Część humanistyczna 2009</vt:lpstr>
      <vt:lpstr>Wyniki egzaminu gimnazjalnego  w powiatach  2009-2010 matematyczno-przyrodnicza</vt:lpstr>
      <vt:lpstr>Część matematyczno-przyrodnicza 2010</vt:lpstr>
      <vt:lpstr>Część matematyczno-przyrodnicza 2009</vt:lpstr>
      <vt:lpstr>Wyniki średnie szkół powiatu nakielskiego przy uwzględnieniu standardów wymagań</vt:lpstr>
      <vt:lpstr>Część humanistyczna Czytanie i odbiór tekstów kultury</vt:lpstr>
      <vt:lpstr>Część humanistyczna Tworzenie własnego tekstu</vt:lpstr>
      <vt:lpstr>Część matematyczno-przyrodnicza Stosowanie terminów, pojęć i procedur z zakresu przedmiotów matematyczno-przyrodniczych niezbędnych w praktyce życiowej i dalszym kształceniu </vt:lpstr>
      <vt:lpstr>Część matematyczno-przyrodnicza  Wyszukiwanie i stosowanie informacji </vt:lpstr>
      <vt:lpstr>Część matematyczno-przyrodnicza  Wskazywanie i opisywanie faktów, związków i zależności w szczególności przyczynowo-skutkowych, funkcjonalnych, przestrzennych i czasowych  </vt:lpstr>
      <vt:lpstr>Część matematyczno-przyrodnicza  Stosowanie zintegrowanej wiedzy i umiejętności do rozwiązywania problemów </vt:lpstr>
      <vt:lpstr>Slajd 27</vt:lpstr>
      <vt:lpstr>Slajd 28</vt:lpstr>
      <vt:lpstr>Powiaty przy uwzględnieniu wartości liczbowej EWD  za okres 2008-2010</vt:lpstr>
      <vt:lpstr>Powiaty przy uwzględnieniu wartości liczbowej  EWD za okres 2008-2010 część matematyczno-przyrodnicza</vt:lpstr>
      <vt:lpstr>Slajd 31</vt:lpstr>
      <vt:lpstr>Wyniki średnie szkół powiatu nakielskiego   na skali staninowej </vt:lpstr>
      <vt:lpstr>Rozkład średnich wyników szkół na skali staninowej w ujęciu procentowym część humanistyczna egzaminu gimnazjalnego ( % )</vt:lpstr>
      <vt:lpstr>Rozkład średnich wyników szkół w  na skali staninowej w ujęciu procentowym część matematyczno-przyrodnicza  egzaminu gimnazjalnego</vt:lpstr>
      <vt:lpstr>Wnioski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Kuratorium</dc:creator>
  <cp:lastModifiedBy>Krzysztof</cp:lastModifiedBy>
  <cp:revision>49</cp:revision>
  <dcterms:created xsi:type="dcterms:W3CDTF">2011-10-16T19:39:20Z</dcterms:created>
  <dcterms:modified xsi:type="dcterms:W3CDTF">2012-05-12T11:57:46Z</dcterms:modified>
</cp:coreProperties>
</file>