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7" r:id="rId3"/>
    <p:sldId id="260" r:id="rId4"/>
    <p:sldId id="261" r:id="rId5"/>
    <p:sldId id="327" r:id="rId6"/>
    <p:sldId id="323" r:id="rId7"/>
    <p:sldId id="262" r:id="rId8"/>
    <p:sldId id="329" r:id="rId9"/>
    <p:sldId id="325" r:id="rId10"/>
    <p:sldId id="267" r:id="rId11"/>
    <p:sldId id="331" r:id="rId12"/>
    <p:sldId id="269" r:id="rId13"/>
    <p:sldId id="333" r:id="rId14"/>
    <p:sldId id="317" r:id="rId15"/>
    <p:sldId id="318" r:id="rId16"/>
    <p:sldId id="319" r:id="rId17"/>
    <p:sldId id="320" r:id="rId18"/>
    <p:sldId id="321" r:id="rId19"/>
    <p:sldId id="334" r:id="rId20"/>
    <p:sldId id="335" r:id="rId21"/>
    <p:sldId id="288" r:id="rId22"/>
    <p:sldId id="289" r:id="rId23"/>
    <p:sldId id="290" r:id="rId24"/>
    <p:sldId id="336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054" autoAdjust="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EWD%20powiaty%20liczbowo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zysztof\Desktop\EWD%20powiaty%20liczbowo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uratorium\Desktop\Gimnazjalny%20CKE%202010%20201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rzysztof\Desktop\powiaty%20alfabetycznie%20(Automatycznie%20zapisany)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axId val="31417856"/>
        <c:axId val="31419392"/>
      </c:barChart>
      <c:catAx>
        <c:axId val="31417856"/>
        <c:scaling>
          <c:orientation val="minMax"/>
        </c:scaling>
        <c:axPos val="b"/>
        <c:tickLblPos val="nextTo"/>
        <c:crossAx val="31419392"/>
        <c:crosses val="autoZero"/>
        <c:auto val="1"/>
        <c:lblAlgn val="ctr"/>
        <c:lblOffset val="100"/>
      </c:catAx>
      <c:valAx>
        <c:axId val="31419392"/>
        <c:scaling>
          <c:orientation val="minMax"/>
        </c:scaling>
        <c:axPos val="l"/>
        <c:majorGridlines/>
        <c:numFmt formatCode="General" sourceLinked="1"/>
        <c:tickLblPos val="nextTo"/>
        <c:crossAx val="31417856"/>
        <c:crosses val="autoZero"/>
        <c:crossBetween val="between"/>
      </c:valAx>
    </c:plotArea>
    <c:plotVisOnly val="1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8"/>
            <c:spPr>
              <a:solidFill>
                <a:srgbClr val="00B05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Arkusz1!$B$73:$B$89</c:f>
              <c:strCache>
                <c:ptCount val="17"/>
                <c:pt idx="0">
                  <c:v>małopolskie</c:v>
                </c:pt>
                <c:pt idx="1">
                  <c:v>mazowieckie</c:v>
                </c:pt>
                <c:pt idx="2">
                  <c:v>opolskie</c:v>
                </c:pt>
                <c:pt idx="3">
                  <c:v>podkarpackie</c:v>
                </c:pt>
                <c:pt idx="4">
                  <c:v>śląskie</c:v>
                </c:pt>
                <c:pt idx="5">
                  <c:v>lubelskie</c:v>
                </c:pt>
                <c:pt idx="6">
                  <c:v>świętokrzyskie</c:v>
                </c:pt>
                <c:pt idx="7">
                  <c:v>łódzkie</c:v>
                </c:pt>
                <c:pt idx="8">
                  <c:v>POLSKA</c:v>
                </c:pt>
                <c:pt idx="9">
                  <c:v>lubuskie</c:v>
                </c:pt>
                <c:pt idx="10">
                  <c:v>podlaskie</c:v>
                </c:pt>
                <c:pt idx="11">
                  <c:v>wielkopolskie</c:v>
                </c:pt>
                <c:pt idx="12">
                  <c:v>dolnośląskie</c:v>
                </c:pt>
                <c:pt idx="13">
                  <c:v>zachodniopomorskie</c:v>
                </c:pt>
                <c:pt idx="14">
                  <c:v>warmińsko-mazurskie</c:v>
                </c:pt>
                <c:pt idx="15">
                  <c:v>kujawsko-pomorskie</c:v>
                </c:pt>
                <c:pt idx="16">
                  <c:v>pomorskie</c:v>
                </c:pt>
              </c:strCache>
            </c:strRef>
          </c:cat>
          <c:val>
            <c:numRef>
              <c:f>Arkusz1!$C$73:$C$89</c:f>
              <c:numCache>
                <c:formatCode>General</c:formatCode>
                <c:ptCount val="17"/>
                <c:pt idx="0">
                  <c:v>29.1</c:v>
                </c:pt>
                <c:pt idx="1">
                  <c:v>28.939999999999994</c:v>
                </c:pt>
                <c:pt idx="2">
                  <c:v>28.779999999999994</c:v>
                </c:pt>
                <c:pt idx="3">
                  <c:v>28.54</c:v>
                </c:pt>
                <c:pt idx="4">
                  <c:v>28.38</c:v>
                </c:pt>
                <c:pt idx="5">
                  <c:v>28.36</c:v>
                </c:pt>
                <c:pt idx="6">
                  <c:v>28.22</c:v>
                </c:pt>
                <c:pt idx="7">
                  <c:v>27.86</c:v>
                </c:pt>
                <c:pt idx="8">
                  <c:v>27.8</c:v>
                </c:pt>
                <c:pt idx="9">
                  <c:v>27.779999999999994</c:v>
                </c:pt>
                <c:pt idx="10">
                  <c:v>27.72</c:v>
                </c:pt>
                <c:pt idx="11">
                  <c:v>27.52</c:v>
                </c:pt>
                <c:pt idx="12">
                  <c:v>27.34</c:v>
                </c:pt>
                <c:pt idx="13">
                  <c:v>27.03</c:v>
                </c:pt>
                <c:pt idx="14">
                  <c:v>26.830000000000005</c:v>
                </c:pt>
                <c:pt idx="15">
                  <c:v>26.53</c:v>
                </c:pt>
                <c:pt idx="16">
                  <c:v>25.830000000000005</c:v>
                </c:pt>
              </c:numCache>
            </c:numRef>
          </c:val>
        </c:ser>
        <c:axId val="41021824"/>
        <c:axId val="41023360"/>
      </c:barChart>
      <c:catAx>
        <c:axId val="41021824"/>
        <c:scaling>
          <c:orientation val="minMax"/>
        </c:scaling>
        <c:axPos val="b"/>
        <c:tickLblPos val="nextTo"/>
        <c:crossAx val="41023360"/>
        <c:crosses val="autoZero"/>
        <c:auto val="1"/>
        <c:lblAlgn val="ctr"/>
        <c:lblOffset val="100"/>
      </c:catAx>
      <c:valAx>
        <c:axId val="41023360"/>
        <c:scaling>
          <c:orientation val="minMax"/>
        </c:scaling>
        <c:axPos val="l"/>
        <c:majorGridlines/>
        <c:numFmt formatCode="General" sourceLinked="1"/>
        <c:tickLblPos val="nextTo"/>
        <c:crossAx val="4102182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Arkusz1!$C$319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17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Arkusz1!$B$320:$B$339</c:f>
              <c:strCache>
                <c:ptCount val="20"/>
                <c:pt idx="0">
                  <c:v>aleksandrowski</c:v>
                </c:pt>
                <c:pt idx="1">
                  <c:v>włocławski</c:v>
                </c:pt>
                <c:pt idx="2">
                  <c:v>chełmiński</c:v>
                </c:pt>
                <c:pt idx="3">
                  <c:v>nakielski</c:v>
                </c:pt>
                <c:pt idx="4">
                  <c:v>sępoleński</c:v>
                </c:pt>
                <c:pt idx="5">
                  <c:v>golubsko-dobrzyński</c:v>
                </c:pt>
                <c:pt idx="6">
                  <c:v>Grudziądz</c:v>
                </c:pt>
                <c:pt idx="7">
                  <c:v>toruński</c:v>
                </c:pt>
                <c:pt idx="8">
                  <c:v>wąbrzeski</c:v>
                </c:pt>
                <c:pt idx="9">
                  <c:v>tucholski</c:v>
                </c:pt>
                <c:pt idx="10">
                  <c:v>Bydgoszcz</c:v>
                </c:pt>
                <c:pt idx="11">
                  <c:v>brodnicki</c:v>
                </c:pt>
                <c:pt idx="12">
                  <c:v>bydgoski</c:v>
                </c:pt>
                <c:pt idx="13">
                  <c:v>świecki</c:v>
                </c:pt>
                <c:pt idx="14">
                  <c:v>rypiński</c:v>
                </c:pt>
                <c:pt idx="15">
                  <c:v>grudziądzki</c:v>
                </c:pt>
                <c:pt idx="16">
                  <c:v>Włocławek</c:v>
                </c:pt>
                <c:pt idx="17">
                  <c:v>lipnowski</c:v>
                </c:pt>
                <c:pt idx="18">
                  <c:v>Toruń</c:v>
                </c:pt>
                <c:pt idx="19">
                  <c:v>Ŝniński</c:v>
                </c:pt>
              </c:strCache>
            </c:strRef>
          </c:cat>
          <c:val>
            <c:numRef>
              <c:f>Arkusz1!$C$320:$C$339</c:f>
              <c:numCache>
                <c:formatCode>General</c:formatCode>
                <c:ptCount val="20"/>
                <c:pt idx="0">
                  <c:v>30.52</c:v>
                </c:pt>
                <c:pt idx="1">
                  <c:v>28.459999999999987</c:v>
                </c:pt>
                <c:pt idx="2">
                  <c:v>28.2</c:v>
                </c:pt>
                <c:pt idx="3">
                  <c:v>27.58</c:v>
                </c:pt>
                <c:pt idx="4">
                  <c:v>27.56</c:v>
                </c:pt>
                <c:pt idx="5">
                  <c:v>27.19</c:v>
                </c:pt>
                <c:pt idx="6">
                  <c:v>26.9</c:v>
                </c:pt>
                <c:pt idx="7">
                  <c:v>26.69</c:v>
                </c:pt>
                <c:pt idx="8">
                  <c:v>26.54</c:v>
                </c:pt>
                <c:pt idx="9">
                  <c:v>26.23</c:v>
                </c:pt>
                <c:pt idx="10">
                  <c:v>26.04</c:v>
                </c:pt>
                <c:pt idx="11">
                  <c:v>26.03</c:v>
                </c:pt>
                <c:pt idx="12">
                  <c:v>25.939999999999987</c:v>
                </c:pt>
                <c:pt idx="13">
                  <c:v>25.88</c:v>
                </c:pt>
                <c:pt idx="14">
                  <c:v>25.67</c:v>
                </c:pt>
                <c:pt idx="15">
                  <c:v>25.04</c:v>
                </c:pt>
                <c:pt idx="16">
                  <c:v>23.68</c:v>
                </c:pt>
                <c:pt idx="17">
                  <c:v>23.650000000000031</c:v>
                </c:pt>
                <c:pt idx="18">
                  <c:v>23.25</c:v>
                </c:pt>
                <c:pt idx="19">
                  <c:v>22.919999999999987</c:v>
                </c:pt>
              </c:numCache>
            </c:numRef>
          </c:val>
        </c:ser>
        <c:axId val="40928000"/>
        <c:axId val="40929536"/>
      </c:barChart>
      <c:catAx>
        <c:axId val="40928000"/>
        <c:scaling>
          <c:orientation val="minMax"/>
        </c:scaling>
        <c:axPos val="b"/>
        <c:tickLblPos val="nextTo"/>
        <c:crossAx val="40929536"/>
        <c:crosses val="autoZero"/>
        <c:auto val="1"/>
        <c:lblAlgn val="ctr"/>
        <c:lblOffset val="100"/>
      </c:catAx>
      <c:valAx>
        <c:axId val="40929536"/>
        <c:scaling>
          <c:orientation val="minMax"/>
        </c:scaling>
        <c:axPos val="l"/>
        <c:majorGridlines/>
        <c:numFmt formatCode="General" sourceLinked="1"/>
        <c:tickLblPos val="nextTo"/>
        <c:crossAx val="40928000"/>
        <c:crosses val="autoZero"/>
        <c:crossBetween val="between"/>
      </c:valAx>
    </c:plotArea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5"/>
            <c:spPr>
              <a:solidFill>
                <a:srgbClr val="00B05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Arkusz1!$B$99:$B$115</c:f>
              <c:strCache>
                <c:ptCount val="17"/>
                <c:pt idx="0">
                  <c:v>małopolskie</c:v>
                </c:pt>
                <c:pt idx="1">
                  <c:v>mazowieckie</c:v>
                </c:pt>
                <c:pt idx="2">
                  <c:v>podkarpackie</c:v>
                </c:pt>
                <c:pt idx="3">
                  <c:v>lubelskie</c:v>
                </c:pt>
                <c:pt idx="4">
                  <c:v>śląskie</c:v>
                </c:pt>
                <c:pt idx="5">
                  <c:v>POLSKA</c:v>
                </c:pt>
                <c:pt idx="6">
                  <c:v>świętokrzyskie</c:v>
                </c:pt>
                <c:pt idx="7">
                  <c:v>dolnośląskie</c:v>
                </c:pt>
                <c:pt idx="8">
                  <c:v>opolskie</c:v>
                </c:pt>
                <c:pt idx="9">
                  <c:v>łódzkie</c:v>
                </c:pt>
                <c:pt idx="10">
                  <c:v>podlaskie</c:v>
                </c:pt>
                <c:pt idx="11">
                  <c:v>lubuskie</c:v>
                </c:pt>
                <c:pt idx="12">
                  <c:v>kujawsko-pomorskie</c:v>
                </c:pt>
                <c:pt idx="13">
                  <c:v>pomorskie</c:v>
                </c:pt>
                <c:pt idx="14">
                  <c:v>zachodniopomorskie</c:v>
                </c:pt>
                <c:pt idx="15">
                  <c:v>wielkopolskie</c:v>
                </c:pt>
                <c:pt idx="16">
                  <c:v>warmińsko-mazurskie</c:v>
                </c:pt>
              </c:strCache>
            </c:strRef>
          </c:cat>
          <c:val>
            <c:numRef>
              <c:f>Arkusz1!$C$99:$C$115</c:f>
              <c:numCache>
                <c:formatCode>General</c:formatCode>
                <c:ptCount val="17"/>
                <c:pt idx="0">
                  <c:v>31.68</c:v>
                </c:pt>
                <c:pt idx="1">
                  <c:v>31.630000000000006</c:v>
                </c:pt>
                <c:pt idx="2">
                  <c:v>31.310000000000006</c:v>
                </c:pt>
                <c:pt idx="3">
                  <c:v>31.21</c:v>
                </c:pt>
                <c:pt idx="4">
                  <c:v>30.88</c:v>
                </c:pt>
                <c:pt idx="5">
                  <c:v>30.34</c:v>
                </c:pt>
                <c:pt idx="6">
                  <c:v>30.310000000000006</c:v>
                </c:pt>
                <c:pt idx="7">
                  <c:v>30.29</c:v>
                </c:pt>
                <c:pt idx="8">
                  <c:v>30.2</c:v>
                </c:pt>
                <c:pt idx="9">
                  <c:v>29.69</c:v>
                </c:pt>
                <c:pt idx="10">
                  <c:v>29.5</c:v>
                </c:pt>
                <c:pt idx="11">
                  <c:v>29.39</c:v>
                </c:pt>
                <c:pt idx="12">
                  <c:v>29.29</c:v>
                </c:pt>
                <c:pt idx="13">
                  <c:v>29.17</c:v>
                </c:pt>
                <c:pt idx="14">
                  <c:v>29.130000000000006</c:v>
                </c:pt>
                <c:pt idx="15">
                  <c:v>29.110000000000007</c:v>
                </c:pt>
                <c:pt idx="16">
                  <c:v>28.64</c:v>
                </c:pt>
              </c:numCache>
            </c:numRef>
          </c:val>
        </c:ser>
        <c:axId val="40972288"/>
        <c:axId val="40973824"/>
      </c:barChart>
      <c:catAx>
        <c:axId val="40972288"/>
        <c:scaling>
          <c:orientation val="minMax"/>
        </c:scaling>
        <c:axPos val="b"/>
        <c:tickLblPos val="nextTo"/>
        <c:crossAx val="40973824"/>
        <c:crosses val="autoZero"/>
        <c:auto val="1"/>
        <c:lblAlgn val="ctr"/>
        <c:lblOffset val="100"/>
      </c:catAx>
      <c:valAx>
        <c:axId val="40973824"/>
        <c:scaling>
          <c:orientation val="minMax"/>
        </c:scaling>
        <c:axPos val="l"/>
        <c:majorGridlines/>
        <c:numFmt formatCode="General" sourceLinked="1"/>
        <c:tickLblPos val="nextTo"/>
        <c:crossAx val="40972288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5"/>
            <c:spPr>
              <a:solidFill>
                <a:srgbClr val="00B05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Arkusz1!$B$122:$B$138</c:f>
              <c:strCache>
                <c:ptCount val="17"/>
                <c:pt idx="0">
                  <c:v>małopolskie</c:v>
                </c:pt>
                <c:pt idx="1">
                  <c:v>mazowieckie</c:v>
                </c:pt>
                <c:pt idx="2">
                  <c:v>podlaskie</c:v>
                </c:pt>
                <c:pt idx="3">
                  <c:v>podkarpackie</c:v>
                </c:pt>
                <c:pt idx="4">
                  <c:v>łódzkie</c:v>
                </c:pt>
                <c:pt idx="5">
                  <c:v>POLSKA</c:v>
                </c:pt>
                <c:pt idx="6">
                  <c:v>lubelskie</c:v>
                </c:pt>
                <c:pt idx="7">
                  <c:v>pomorskie</c:v>
                </c:pt>
                <c:pt idx="8">
                  <c:v>śląskie</c:v>
                </c:pt>
                <c:pt idx="9">
                  <c:v>opolskie</c:v>
                </c:pt>
                <c:pt idx="10">
                  <c:v>dolnośląskie</c:v>
                </c:pt>
                <c:pt idx="11">
                  <c:v>wielkopolskie</c:v>
                </c:pt>
                <c:pt idx="12">
                  <c:v>kujawsko-pomorskie</c:v>
                </c:pt>
                <c:pt idx="13">
                  <c:v>warmińsko-mazurskie</c:v>
                </c:pt>
                <c:pt idx="14">
                  <c:v>lubuskie</c:v>
                </c:pt>
                <c:pt idx="15">
                  <c:v>świętokrzyskie</c:v>
                </c:pt>
                <c:pt idx="16">
                  <c:v>zachodniopomorskie</c:v>
                </c:pt>
              </c:strCache>
            </c:strRef>
          </c:cat>
          <c:val>
            <c:numRef>
              <c:f>Arkusz1!$C$122:$C$138</c:f>
              <c:numCache>
                <c:formatCode>General</c:formatCode>
                <c:ptCount val="17"/>
                <c:pt idx="0">
                  <c:v>25.08</c:v>
                </c:pt>
                <c:pt idx="1">
                  <c:v>24.959999999999994</c:v>
                </c:pt>
                <c:pt idx="2">
                  <c:v>24.41</c:v>
                </c:pt>
                <c:pt idx="3">
                  <c:v>24.279999999999994</c:v>
                </c:pt>
                <c:pt idx="4">
                  <c:v>24.01</c:v>
                </c:pt>
                <c:pt idx="5">
                  <c:v>23.9</c:v>
                </c:pt>
                <c:pt idx="6">
                  <c:v>23.85</c:v>
                </c:pt>
                <c:pt idx="7">
                  <c:v>23.75</c:v>
                </c:pt>
                <c:pt idx="8">
                  <c:v>23.650000000000006</c:v>
                </c:pt>
                <c:pt idx="9">
                  <c:v>23.54</c:v>
                </c:pt>
                <c:pt idx="10">
                  <c:v>23.4</c:v>
                </c:pt>
                <c:pt idx="11">
                  <c:v>23.36</c:v>
                </c:pt>
                <c:pt idx="12">
                  <c:v>23.330000000000005</c:v>
                </c:pt>
                <c:pt idx="13">
                  <c:v>23.23</c:v>
                </c:pt>
                <c:pt idx="14">
                  <c:v>23.21</c:v>
                </c:pt>
                <c:pt idx="15">
                  <c:v>22.88</c:v>
                </c:pt>
                <c:pt idx="16">
                  <c:v>22.72</c:v>
                </c:pt>
              </c:numCache>
            </c:numRef>
          </c:val>
        </c:ser>
        <c:axId val="41056128"/>
        <c:axId val="41057664"/>
      </c:barChart>
      <c:catAx>
        <c:axId val="41056128"/>
        <c:scaling>
          <c:orientation val="minMax"/>
        </c:scaling>
        <c:axPos val="b"/>
        <c:tickLblPos val="nextTo"/>
        <c:crossAx val="41057664"/>
        <c:crosses val="autoZero"/>
        <c:auto val="1"/>
        <c:lblAlgn val="ctr"/>
        <c:lblOffset val="100"/>
      </c:catAx>
      <c:valAx>
        <c:axId val="41057664"/>
        <c:scaling>
          <c:orientation val="minMax"/>
        </c:scaling>
        <c:axPos val="l"/>
        <c:majorGridlines/>
        <c:numFmt formatCode="General" sourceLinked="1"/>
        <c:tickLblPos val="nextTo"/>
        <c:crossAx val="41056128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Pt>
            <c:idx val="10"/>
            <c:spPr>
              <a:solidFill>
                <a:srgbClr val="00B05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Arkusz1!$B$145:$B$161</c:f>
              <c:strCache>
                <c:ptCount val="17"/>
                <c:pt idx="0">
                  <c:v>dolnośląskie</c:v>
                </c:pt>
                <c:pt idx="1">
                  <c:v>lubuskie</c:v>
                </c:pt>
                <c:pt idx="2">
                  <c:v>mazowieckie</c:v>
                </c:pt>
                <c:pt idx="3">
                  <c:v>opolskie</c:v>
                </c:pt>
                <c:pt idx="4">
                  <c:v>śląskie</c:v>
                </c:pt>
                <c:pt idx="5">
                  <c:v>pomorskie</c:v>
                </c:pt>
                <c:pt idx="6">
                  <c:v>małopolskie</c:v>
                </c:pt>
                <c:pt idx="7">
                  <c:v>podlaskie</c:v>
                </c:pt>
                <c:pt idx="8">
                  <c:v>zachodniopomorskie</c:v>
                </c:pt>
                <c:pt idx="9">
                  <c:v>łódzkie</c:v>
                </c:pt>
                <c:pt idx="10">
                  <c:v>POLSKA</c:v>
                </c:pt>
                <c:pt idx="11">
                  <c:v>wielkopolskie</c:v>
                </c:pt>
                <c:pt idx="12">
                  <c:v>podkarpackie</c:v>
                </c:pt>
                <c:pt idx="13">
                  <c:v>lubelskie</c:v>
                </c:pt>
                <c:pt idx="14">
                  <c:v>warmińsko-mazurskie</c:v>
                </c:pt>
                <c:pt idx="15">
                  <c:v>kujawsko-pomorskie</c:v>
                </c:pt>
                <c:pt idx="16">
                  <c:v>świętokrzyskie</c:v>
                </c:pt>
              </c:strCache>
            </c:strRef>
          </c:cat>
          <c:val>
            <c:numRef>
              <c:f>Arkusz1!$C$145:$C$161</c:f>
              <c:numCache>
                <c:formatCode>General</c:formatCode>
                <c:ptCount val="17"/>
                <c:pt idx="0">
                  <c:v>30.69</c:v>
                </c:pt>
                <c:pt idx="1">
                  <c:v>30.58</c:v>
                </c:pt>
                <c:pt idx="2">
                  <c:v>30.52</c:v>
                </c:pt>
                <c:pt idx="3">
                  <c:v>30.4</c:v>
                </c:pt>
                <c:pt idx="4">
                  <c:v>30.21</c:v>
                </c:pt>
                <c:pt idx="5">
                  <c:v>30.19</c:v>
                </c:pt>
                <c:pt idx="6">
                  <c:v>30.18</c:v>
                </c:pt>
                <c:pt idx="7">
                  <c:v>30.110000000000007</c:v>
                </c:pt>
                <c:pt idx="8">
                  <c:v>30</c:v>
                </c:pt>
                <c:pt idx="9">
                  <c:v>29.93</c:v>
                </c:pt>
                <c:pt idx="10">
                  <c:v>29.88</c:v>
                </c:pt>
                <c:pt idx="11">
                  <c:v>29.86</c:v>
                </c:pt>
                <c:pt idx="12">
                  <c:v>29.35</c:v>
                </c:pt>
                <c:pt idx="13">
                  <c:v>29.02</c:v>
                </c:pt>
                <c:pt idx="14">
                  <c:v>28.810000000000006</c:v>
                </c:pt>
                <c:pt idx="15">
                  <c:v>28.64</c:v>
                </c:pt>
                <c:pt idx="16">
                  <c:v>28.4</c:v>
                </c:pt>
              </c:numCache>
            </c:numRef>
          </c:val>
        </c:ser>
        <c:axId val="41107456"/>
        <c:axId val="41108992"/>
      </c:barChart>
      <c:catAx>
        <c:axId val="41107456"/>
        <c:scaling>
          <c:orientation val="minMax"/>
        </c:scaling>
        <c:axPos val="b"/>
        <c:tickLblPos val="nextTo"/>
        <c:crossAx val="41108992"/>
        <c:crosses val="autoZero"/>
        <c:auto val="1"/>
        <c:lblAlgn val="ctr"/>
        <c:lblOffset val="100"/>
      </c:catAx>
      <c:valAx>
        <c:axId val="41108992"/>
        <c:scaling>
          <c:orientation val="minMax"/>
        </c:scaling>
        <c:axPos val="l"/>
        <c:majorGridlines/>
        <c:numFmt formatCode="General" sourceLinked="1"/>
        <c:tickLblPos val="nextTo"/>
        <c:crossAx val="41107456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10"/>
            <c:spPr>
              <a:solidFill>
                <a:srgbClr val="00B05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Arkusz1!$B$166:$B$182</c:f>
              <c:strCache>
                <c:ptCount val="17"/>
                <c:pt idx="0">
                  <c:v>mazowieckie</c:v>
                </c:pt>
                <c:pt idx="1">
                  <c:v>małopolskie</c:v>
                </c:pt>
                <c:pt idx="2">
                  <c:v>świętokrzyskie</c:v>
                </c:pt>
                <c:pt idx="3">
                  <c:v>śląskie</c:v>
                </c:pt>
                <c:pt idx="4">
                  <c:v>opolskie</c:v>
                </c:pt>
                <c:pt idx="5">
                  <c:v>podlaskie</c:v>
                </c:pt>
                <c:pt idx="6">
                  <c:v>lubuskie</c:v>
                </c:pt>
                <c:pt idx="7">
                  <c:v>lubelskie</c:v>
                </c:pt>
                <c:pt idx="8">
                  <c:v>podkarpackie</c:v>
                </c:pt>
                <c:pt idx="9">
                  <c:v>łódzkie</c:v>
                </c:pt>
                <c:pt idx="10">
                  <c:v>POLSKA</c:v>
                </c:pt>
                <c:pt idx="11">
                  <c:v>wielkopolskie</c:v>
                </c:pt>
                <c:pt idx="12">
                  <c:v>dolnośląskie</c:v>
                </c:pt>
                <c:pt idx="13">
                  <c:v>warmińsko-mazurskie</c:v>
                </c:pt>
                <c:pt idx="14">
                  <c:v>zachodniopomorskie</c:v>
                </c:pt>
                <c:pt idx="15">
                  <c:v>kujawsko-pomorskie</c:v>
                </c:pt>
                <c:pt idx="16">
                  <c:v>pomorskie</c:v>
                </c:pt>
              </c:strCache>
            </c:strRef>
          </c:cat>
          <c:val>
            <c:numRef>
              <c:f>Arkusz1!$C$166:$C$182</c:f>
              <c:numCache>
                <c:formatCode>General</c:formatCode>
                <c:ptCount val="17"/>
                <c:pt idx="0">
                  <c:v>31.36</c:v>
                </c:pt>
                <c:pt idx="1">
                  <c:v>31.04</c:v>
                </c:pt>
                <c:pt idx="2">
                  <c:v>30.45</c:v>
                </c:pt>
                <c:pt idx="3">
                  <c:v>30.19</c:v>
                </c:pt>
                <c:pt idx="4">
                  <c:v>29.99</c:v>
                </c:pt>
                <c:pt idx="5">
                  <c:v>29.759999999999994</c:v>
                </c:pt>
                <c:pt idx="6">
                  <c:v>29.650000000000006</c:v>
                </c:pt>
                <c:pt idx="7">
                  <c:v>29.53</c:v>
                </c:pt>
                <c:pt idx="8">
                  <c:v>29.459999999999994</c:v>
                </c:pt>
                <c:pt idx="9">
                  <c:v>29.39</c:v>
                </c:pt>
                <c:pt idx="10">
                  <c:v>29.36</c:v>
                </c:pt>
                <c:pt idx="11">
                  <c:v>29.25</c:v>
                </c:pt>
                <c:pt idx="12">
                  <c:v>29.01</c:v>
                </c:pt>
                <c:pt idx="13">
                  <c:v>28.91</c:v>
                </c:pt>
                <c:pt idx="14">
                  <c:v>28.419999999999995</c:v>
                </c:pt>
                <c:pt idx="15">
                  <c:v>28.05</c:v>
                </c:pt>
                <c:pt idx="16">
                  <c:v>27.86</c:v>
                </c:pt>
              </c:numCache>
            </c:numRef>
          </c:val>
        </c:ser>
        <c:axId val="41150336"/>
        <c:axId val="41151872"/>
      </c:barChart>
      <c:catAx>
        <c:axId val="41150336"/>
        <c:scaling>
          <c:orientation val="minMax"/>
        </c:scaling>
        <c:axPos val="b"/>
        <c:tickLblPos val="nextTo"/>
        <c:crossAx val="41151872"/>
        <c:crosses val="autoZero"/>
        <c:auto val="1"/>
        <c:lblAlgn val="ctr"/>
        <c:lblOffset val="100"/>
      </c:catAx>
      <c:valAx>
        <c:axId val="41151872"/>
        <c:scaling>
          <c:orientation val="minMax"/>
        </c:scaling>
        <c:axPos val="l"/>
        <c:majorGridlines/>
        <c:numFmt formatCode="General" sourceLinked="1"/>
        <c:tickLblPos val="nextTo"/>
        <c:crossAx val="41150336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/>
      <c:barChart>
        <c:barDir val="col"/>
        <c:grouping val="clustered"/>
        <c:ser>
          <c:idx val="0"/>
          <c:order val="0"/>
          <c:dPt>
            <c:idx val="17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showVal val="1"/>
          </c:dLbls>
          <c:cat>
            <c:strRef>
              <c:f>Arkusz1!$B$193:$B$215</c:f>
              <c:strCache>
                <c:ptCount val="23"/>
                <c:pt idx="0">
                  <c:v>M. Bydgoszcz</c:v>
                </c:pt>
                <c:pt idx="1">
                  <c:v>M. Toruń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inowrocławski</c:v>
                </c:pt>
                <c:pt idx="5">
                  <c:v>M. Grudziądz</c:v>
                </c:pt>
                <c:pt idx="6">
                  <c:v>M. Włocławek</c:v>
                </c:pt>
                <c:pt idx="7">
                  <c:v>golubskodobrzyński</c:v>
                </c:pt>
                <c:pt idx="8">
                  <c:v>włocławski</c:v>
                </c:pt>
                <c:pt idx="9">
                  <c:v>brodnicki</c:v>
                </c:pt>
                <c:pt idx="10">
                  <c:v>toruński</c:v>
                </c:pt>
                <c:pt idx="11">
                  <c:v>bydgoski</c:v>
                </c:pt>
                <c:pt idx="12">
                  <c:v>grudziądzki</c:v>
                </c:pt>
                <c:pt idx="13">
                  <c:v>rypiński</c:v>
                </c:pt>
                <c:pt idx="14">
                  <c:v>mogileński</c:v>
                </c:pt>
                <c:pt idx="15">
                  <c:v>sępoleński</c:v>
                </c:pt>
                <c:pt idx="16">
                  <c:v>nakielski</c:v>
                </c:pt>
                <c:pt idx="17">
                  <c:v>lipnowski</c:v>
                </c:pt>
                <c:pt idx="18">
                  <c:v>tucholski</c:v>
                </c:pt>
                <c:pt idx="19">
                  <c:v>żniński</c:v>
                </c:pt>
                <c:pt idx="20">
                  <c:v>chełmiński</c:v>
                </c:pt>
                <c:pt idx="21">
                  <c:v>świecki</c:v>
                </c:pt>
                <c:pt idx="22">
                  <c:v>wąbrzeski</c:v>
                </c:pt>
              </c:strCache>
            </c:strRef>
          </c:cat>
          <c:val>
            <c:numRef>
              <c:f>Arkusz1!$C$193:$C$215</c:f>
              <c:numCache>
                <c:formatCode>General</c:formatCode>
                <c:ptCount val="23"/>
                <c:pt idx="0">
                  <c:v>31.8</c:v>
                </c:pt>
                <c:pt idx="1">
                  <c:v>30.7</c:v>
                </c:pt>
                <c:pt idx="2">
                  <c:v>30.3</c:v>
                </c:pt>
                <c:pt idx="3">
                  <c:v>29.6</c:v>
                </c:pt>
                <c:pt idx="4">
                  <c:v>29.3</c:v>
                </c:pt>
                <c:pt idx="5">
                  <c:v>29.3</c:v>
                </c:pt>
                <c:pt idx="6">
                  <c:v>29.2</c:v>
                </c:pt>
                <c:pt idx="7">
                  <c:v>28.9</c:v>
                </c:pt>
                <c:pt idx="8">
                  <c:v>28.9</c:v>
                </c:pt>
                <c:pt idx="9">
                  <c:v>28.8</c:v>
                </c:pt>
                <c:pt idx="10">
                  <c:v>28.8</c:v>
                </c:pt>
                <c:pt idx="11">
                  <c:v>28.7</c:v>
                </c:pt>
                <c:pt idx="12">
                  <c:v>28.6</c:v>
                </c:pt>
                <c:pt idx="13">
                  <c:v>28.6</c:v>
                </c:pt>
                <c:pt idx="14">
                  <c:v>28.5</c:v>
                </c:pt>
                <c:pt idx="15">
                  <c:v>28.5</c:v>
                </c:pt>
                <c:pt idx="16">
                  <c:v>28.4</c:v>
                </c:pt>
                <c:pt idx="17">
                  <c:v>28.2</c:v>
                </c:pt>
                <c:pt idx="18">
                  <c:v>28.1</c:v>
                </c:pt>
                <c:pt idx="19">
                  <c:v>28.1</c:v>
                </c:pt>
                <c:pt idx="20">
                  <c:v>27.7</c:v>
                </c:pt>
                <c:pt idx="21">
                  <c:v>27.2</c:v>
                </c:pt>
                <c:pt idx="22">
                  <c:v>27.1</c:v>
                </c:pt>
              </c:numCache>
            </c:numRef>
          </c:val>
        </c:ser>
        <c:axId val="41154048"/>
        <c:axId val="40780544"/>
      </c:barChart>
      <c:catAx>
        <c:axId val="41154048"/>
        <c:scaling>
          <c:orientation val="minMax"/>
        </c:scaling>
        <c:axPos val="b"/>
        <c:tickLblPos val="nextTo"/>
        <c:crossAx val="40780544"/>
        <c:crosses val="autoZero"/>
        <c:auto val="1"/>
        <c:lblAlgn val="ctr"/>
        <c:lblOffset val="100"/>
      </c:catAx>
      <c:valAx>
        <c:axId val="40780544"/>
        <c:scaling>
          <c:orientation val="minMax"/>
        </c:scaling>
        <c:axPos val="l"/>
        <c:majorGridlines/>
        <c:numFmt formatCode="General" sourceLinked="1"/>
        <c:tickLblPos val="nextTo"/>
        <c:crossAx val="41154048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22"/>
            <c:spPr>
              <a:solidFill>
                <a:srgbClr val="FF0000"/>
              </a:solidFill>
            </c:spPr>
          </c:dPt>
          <c:dLbls>
            <c:spPr>
              <a:solidFill>
                <a:srgbClr val="FFC000"/>
              </a:solidFill>
            </c:spPr>
            <c:showVal val="1"/>
          </c:dLbls>
          <c:cat>
            <c:strRef>
              <c:f>Arkusz1!$B$224:$B$246</c:f>
              <c:strCache>
                <c:ptCount val="23"/>
                <c:pt idx="0">
                  <c:v>M. Bydgoszcz</c:v>
                </c:pt>
                <c:pt idx="1">
                  <c:v>M. Toruń</c:v>
                </c:pt>
                <c:pt idx="2">
                  <c:v>inowrocławski</c:v>
                </c:pt>
                <c:pt idx="3">
                  <c:v>bydgoski</c:v>
                </c:pt>
                <c:pt idx="4">
                  <c:v>radziejowski</c:v>
                </c:pt>
                <c:pt idx="5">
                  <c:v>brodnicki</c:v>
                </c:pt>
                <c:pt idx="6">
                  <c:v>aleksandrowski</c:v>
                </c:pt>
                <c:pt idx="7">
                  <c:v>M. Włocławek</c:v>
                </c:pt>
                <c:pt idx="8">
                  <c:v>golubskodobrzyński</c:v>
                </c:pt>
                <c:pt idx="9">
                  <c:v>mogileński</c:v>
                </c:pt>
                <c:pt idx="10">
                  <c:v>M. Grudziądz</c:v>
                </c:pt>
                <c:pt idx="11">
                  <c:v>żniński</c:v>
                </c:pt>
                <c:pt idx="12">
                  <c:v>toruński</c:v>
                </c:pt>
                <c:pt idx="13">
                  <c:v>włocławski</c:v>
                </c:pt>
                <c:pt idx="14">
                  <c:v>chełmiński</c:v>
                </c:pt>
                <c:pt idx="15">
                  <c:v>wąbrzeski</c:v>
                </c:pt>
                <c:pt idx="16">
                  <c:v>sępoleński</c:v>
                </c:pt>
                <c:pt idx="17">
                  <c:v>grudziądzki</c:v>
                </c:pt>
                <c:pt idx="18">
                  <c:v>nakielski</c:v>
                </c:pt>
                <c:pt idx="19">
                  <c:v>rypiński</c:v>
                </c:pt>
                <c:pt idx="20">
                  <c:v>świecki</c:v>
                </c:pt>
                <c:pt idx="21">
                  <c:v>tucholski</c:v>
                </c:pt>
                <c:pt idx="22">
                  <c:v>lipnowski</c:v>
                </c:pt>
              </c:strCache>
            </c:strRef>
          </c:cat>
          <c:val>
            <c:numRef>
              <c:f>Arkusz1!$C$224:$C$246</c:f>
              <c:numCache>
                <c:formatCode>General</c:formatCode>
                <c:ptCount val="23"/>
                <c:pt idx="0">
                  <c:v>25.4</c:v>
                </c:pt>
                <c:pt idx="1">
                  <c:v>25</c:v>
                </c:pt>
                <c:pt idx="2">
                  <c:v>24</c:v>
                </c:pt>
                <c:pt idx="3">
                  <c:v>23.5</c:v>
                </c:pt>
                <c:pt idx="4">
                  <c:v>23.5</c:v>
                </c:pt>
                <c:pt idx="5">
                  <c:v>23.4</c:v>
                </c:pt>
                <c:pt idx="6">
                  <c:v>23.1</c:v>
                </c:pt>
                <c:pt idx="7">
                  <c:v>23.1</c:v>
                </c:pt>
                <c:pt idx="8">
                  <c:v>22.9</c:v>
                </c:pt>
                <c:pt idx="9">
                  <c:v>22.9</c:v>
                </c:pt>
                <c:pt idx="10">
                  <c:v>22.7</c:v>
                </c:pt>
                <c:pt idx="11">
                  <c:v>22.7</c:v>
                </c:pt>
                <c:pt idx="12">
                  <c:v>22.6</c:v>
                </c:pt>
                <c:pt idx="13">
                  <c:v>22.6</c:v>
                </c:pt>
                <c:pt idx="14">
                  <c:v>22.4</c:v>
                </c:pt>
                <c:pt idx="15">
                  <c:v>22.4</c:v>
                </c:pt>
                <c:pt idx="16">
                  <c:v>22.3</c:v>
                </c:pt>
                <c:pt idx="17">
                  <c:v>22.2</c:v>
                </c:pt>
                <c:pt idx="18">
                  <c:v>22.1</c:v>
                </c:pt>
                <c:pt idx="19">
                  <c:v>22</c:v>
                </c:pt>
                <c:pt idx="20">
                  <c:v>22</c:v>
                </c:pt>
                <c:pt idx="21">
                  <c:v>21.7</c:v>
                </c:pt>
                <c:pt idx="22">
                  <c:v>21.4</c:v>
                </c:pt>
              </c:numCache>
            </c:numRef>
          </c:val>
        </c:ser>
        <c:axId val="40817408"/>
        <c:axId val="40818944"/>
      </c:barChart>
      <c:catAx>
        <c:axId val="40817408"/>
        <c:scaling>
          <c:orientation val="minMax"/>
        </c:scaling>
        <c:axPos val="b"/>
        <c:tickLblPos val="nextTo"/>
        <c:crossAx val="40818944"/>
        <c:crosses val="autoZero"/>
        <c:auto val="1"/>
        <c:lblAlgn val="ctr"/>
        <c:lblOffset val="100"/>
      </c:catAx>
      <c:valAx>
        <c:axId val="40818944"/>
        <c:scaling>
          <c:orientation val="minMax"/>
        </c:scaling>
        <c:axPos val="l"/>
        <c:majorGridlines/>
        <c:numFmt formatCode="General" sourceLinked="1"/>
        <c:tickLblPos val="nextTo"/>
        <c:crossAx val="40817408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7"/>
  <c:chart>
    <c:title>
      <c:tx>
        <c:rich>
          <a:bodyPr/>
          <a:lstStyle/>
          <a:p>
            <a:pPr>
              <a:defRPr/>
            </a:pPr>
            <a:r>
              <a:rPr lang="en-US" dirty="0"/>
              <a:t>EWD</a:t>
            </a:r>
            <a:r>
              <a:rPr lang="pl-PL" dirty="0"/>
              <a:t> 2010 humanistyczna</a:t>
            </a:r>
            <a:r>
              <a:rPr lang="en-US" dirty="0"/>
              <a:t>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9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00B0F0"/>
              </a:solidFill>
            </c:spPr>
          </c:dPt>
          <c:dPt>
            <c:idx val="19"/>
            <c:spPr>
              <a:solidFill>
                <a:srgbClr val="00B0F0"/>
              </a:solidFill>
            </c:spPr>
          </c:dPt>
          <c:dPt>
            <c:idx val="20"/>
            <c:spPr>
              <a:solidFill>
                <a:srgbClr val="00B0F0"/>
              </a:solidFill>
            </c:spPr>
          </c:dPt>
          <c:dLbls>
            <c:dLbl>
              <c:idx val="6"/>
              <c:layout>
                <c:manualLayout>
                  <c:x val="1.5432098765432154E-3"/>
                  <c:y val="5.0508587896100833E-2"/>
                </c:manualLayout>
              </c:layout>
              <c:dLblPos val="inBase"/>
              <c:showVal val="1"/>
            </c:dLbl>
            <c:dLbl>
              <c:idx val="7"/>
              <c:layout>
                <c:manualLayout>
                  <c:x val="-1.5432098765432154E-3"/>
                  <c:y val="5.0508587896100833E-2"/>
                </c:manualLayout>
              </c:layout>
              <c:dLblPos val="inBase"/>
              <c:showVal val="1"/>
            </c:dLbl>
            <c:dLbl>
              <c:idx val="8"/>
              <c:layout>
                <c:manualLayout>
                  <c:x val="0"/>
                  <c:y val="3.6478424591628346E-2"/>
                </c:manualLayout>
              </c:layout>
              <c:dLblPos val="inBase"/>
              <c:showVal val="1"/>
            </c:dLbl>
            <c:dLbl>
              <c:idx val="9"/>
              <c:layout>
                <c:manualLayout>
                  <c:x val="1.5432098765432154E-3"/>
                  <c:y val="3.6478424591628346E-2"/>
                </c:manualLayout>
              </c:layout>
              <c:dLblPos val="inBase"/>
              <c:showVal val="1"/>
            </c:dLbl>
            <c:dLbl>
              <c:idx val="10"/>
              <c:layout>
                <c:manualLayout>
                  <c:x val="4.6296296296296476E-3"/>
                  <c:y val="5.0508587896100833E-2"/>
                </c:manualLayout>
              </c:layout>
              <c:dLblPos val="inBase"/>
              <c:showVal val="1"/>
            </c:dLbl>
            <c:dLbl>
              <c:idx val="12"/>
              <c:layout>
                <c:manualLayout>
                  <c:x val="1.5432098765432154E-3"/>
                  <c:y val="5.0508587896100833E-2"/>
                </c:manualLayout>
              </c:layout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pl-PL"/>
                </a:p>
              </c:txPr>
              <c:dLblPos val="inBase"/>
              <c:showVal val="1"/>
            </c:dLbl>
            <c:spPr>
              <a:solidFill>
                <a:srgbClr val="F79646">
                  <a:lumMod val="60000"/>
                  <a:lumOff val="40000"/>
                </a:srgbClr>
              </a:solidFill>
            </c:spPr>
            <c:dLblPos val="inBase"/>
            <c:showVal val="1"/>
          </c:dLbls>
          <c:cat>
            <c:strRef>
              <c:f>Arkusz1!$B$8:$B$30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włocławski</c:v>
                </c:pt>
                <c:pt idx="3">
                  <c:v>m.Bydgoszcz</c:v>
                </c:pt>
                <c:pt idx="4">
                  <c:v>m.Grudziądz</c:v>
                </c:pt>
                <c:pt idx="5">
                  <c:v>m.Toruń</c:v>
                </c:pt>
                <c:pt idx="6">
                  <c:v>wąbrzeski</c:v>
                </c:pt>
                <c:pt idx="7">
                  <c:v>brodnicki</c:v>
                </c:pt>
                <c:pt idx="8">
                  <c:v>grudziądzki</c:v>
                </c:pt>
                <c:pt idx="9">
                  <c:v>lipnowski</c:v>
                </c:pt>
                <c:pt idx="10">
                  <c:v>inowrocławski</c:v>
                </c:pt>
                <c:pt idx="11">
                  <c:v>nakielski</c:v>
                </c:pt>
                <c:pt idx="12">
                  <c:v>bydgoski</c:v>
                </c:pt>
                <c:pt idx="13">
                  <c:v>m.Włocławek</c:v>
                </c:pt>
                <c:pt idx="14">
                  <c:v>chełmiński</c:v>
                </c:pt>
                <c:pt idx="15">
                  <c:v>toruński</c:v>
                </c:pt>
                <c:pt idx="16">
                  <c:v>żniński</c:v>
                </c:pt>
                <c:pt idx="17">
                  <c:v>golubsko-dobrzyński</c:v>
                </c:pt>
                <c:pt idx="18">
                  <c:v>rypiński</c:v>
                </c:pt>
                <c:pt idx="19">
                  <c:v>sępoleński</c:v>
                </c:pt>
                <c:pt idx="20">
                  <c:v>tucholski</c:v>
                </c:pt>
                <c:pt idx="21">
                  <c:v>mogileński</c:v>
                </c:pt>
                <c:pt idx="22">
                  <c:v>świecki</c:v>
                </c:pt>
              </c:strCache>
            </c:strRef>
          </c:cat>
          <c:val>
            <c:numRef>
              <c:f>Arkusz1!$C$8:$C$30</c:f>
              <c:numCache>
                <c:formatCode>General</c:formatCode>
                <c:ptCount val="23"/>
                <c:pt idx="0">
                  <c:v>0.9</c:v>
                </c:pt>
                <c:pt idx="1">
                  <c:v>0.5</c:v>
                </c:pt>
                <c:pt idx="2">
                  <c:v>0.5</c:v>
                </c:pt>
                <c:pt idx="3">
                  <c:v>0.2</c:v>
                </c:pt>
                <c:pt idx="4">
                  <c:v>0.1</c:v>
                </c:pt>
                <c:pt idx="5">
                  <c:v>0</c:v>
                </c:pt>
                <c:pt idx="6">
                  <c:v>-0.30000000000000032</c:v>
                </c:pt>
                <c:pt idx="7">
                  <c:v>-0.4</c:v>
                </c:pt>
                <c:pt idx="8">
                  <c:v>-0.5</c:v>
                </c:pt>
                <c:pt idx="9">
                  <c:v>-0.5</c:v>
                </c:pt>
                <c:pt idx="10">
                  <c:v>-0.60000000000000064</c:v>
                </c:pt>
                <c:pt idx="11">
                  <c:v>-0.70000000000000062</c:v>
                </c:pt>
                <c:pt idx="12">
                  <c:v>-0.9</c:v>
                </c:pt>
                <c:pt idx="13">
                  <c:v>-1</c:v>
                </c:pt>
                <c:pt idx="14">
                  <c:v>-1.2</c:v>
                </c:pt>
                <c:pt idx="15">
                  <c:v>-1.2</c:v>
                </c:pt>
                <c:pt idx="16">
                  <c:v>-1.2</c:v>
                </c:pt>
                <c:pt idx="17">
                  <c:v>-1.3</c:v>
                </c:pt>
                <c:pt idx="18">
                  <c:v>-1.3</c:v>
                </c:pt>
                <c:pt idx="19">
                  <c:v>-1.4</c:v>
                </c:pt>
                <c:pt idx="20">
                  <c:v>-1.5</c:v>
                </c:pt>
                <c:pt idx="21">
                  <c:v>-1.6</c:v>
                </c:pt>
                <c:pt idx="22">
                  <c:v>-2.4</c:v>
                </c:pt>
              </c:numCache>
            </c:numRef>
          </c:val>
        </c:ser>
        <c:dLbls>
          <c:showVal val="1"/>
        </c:dLbls>
        <c:gapWidth val="95"/>
        <c:axId val="41448576"/>
        <c:axId val="41450112"/>
      </c:barChart>
      <c:catAx>
        <c:axId val="41448576"/>
        <c:scaling>
          <c:orientation val="minMax"/>
        </c:scaling>
        <c:axPos val="b"/>
        <c:majorTickMark val="none"/>
        <c:tickLblPos val="nextTo"/>
        <c:spPr>
          <a:noFill/>
        </c:spPr>
        <c:crossAx val="41450112"/>
        <c:crosses val="autoZero"/>
        <c:auto val="1"/>
        <c:lblAlgn val="ctr"/>
        <c:lblOffset val="100"/>
      </c:catAx>
      <c:valAx>
        <c:axId val="414501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41448576"/>
        <c:crosses val="autoZero"/>
        <c:crossBetween val="between"/>
      </c:valAx>
      <c:spPr>
        <a:solidFill>
          <a:schemeClr val="bg2">
            <a:lumMod val="75000"/>
          </a:schemeClr>
        </a:solidFill>
      </c:spPr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sideWall>
      <c:spPr>
        <a:solidFill>
          <a:schemeClr val="bg2">
            <a:lumMod val="75000"/>
          </a:schemeClr>
        </a:solidFill>
      </c:spPr>
    </c:sideWall>
    <c:backWall>
      <c:spPr>
        <a:solidFill>
          <a:schemeClr val="bg2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[1]Arkusz1!$C$31</c:f>
              <c:strCache>
                <c:ptCount val="1"/>
                <c:pt idx="0">
                  <c:v>0.1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5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1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</c:dPt>
          <c:dPt>
            <c:idx val="16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Pt>
            <c:idx val="17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5"/>
              <c:spPr>
                <a:solidFill>
                  <a:schemeClr val="accent6">
                    <a:lumMod val="60000"/>
                    <a:lumOff val="40000"/>
                  </a:schemeClr>
                </a:solidFill>
              </c:spPr>
              <c:txPr>
                <a:bodyPr rot="0" vert="horz"/>
                <a:lstStyle/>
                <a:p>
                  <a:pPr>
                    <a:defRPr/>
                  </a:pPr>
                  <a:endParaRPr lang="pl-PL"/>
                </a:p>
              </c:txPr>
            </c:dLbl>
            <c:dLbl>
              <c:idx val="13"/>
              <c:layout>
                <c:manualLayout>
                  <c:x val="0"/>
                  <c:y val="8.3989501312335929E-2"/>
                </c:manualLayout>
              </c:layout>
              <c:showVal val="1"/>
            </c:dLbl>
            <c:dLbl>
              <c:idx val="14"/>
              <c:layout>
                <c:manualLayout>
                  <c:x val="3.7718057520037835E-3"/>
                  <c:y val="8.0489938757655283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9.4488188976377882E-2"/>
                </c:manualLayout>
              </c:layout>
              <c:showVal val="1"/>
            </c:dLbl>
            <c:dLbl>
              <c:idx val="16"/>
              <c:layout>
                <c:manualLayout>
                  <c:x val="1.8859028760018944E-3"/>
                  <c:y val="0.10848643919510068"/>
                </c:manualLayout>
              </c:layout>
              <c:showVal val="1"/>
            </c:dLbl>
            <c:dLbl>
              <c:idx val="17"/>
              <c:layout>
                <c:manualLayout>
                  <c:x val="3.7718057520037835E-3"/>
                  <c:y val="0.15048118985126993"/>
                </c:manualLayout>
              </c:layout>
              <c:showVal val="1"/>
            </c:dLbl>
            <c:dLbl>
              <c:idx val="18"/>
              <c:layout>
                <c:manualLayout>
                  <c:x val="3.7718057520037835E-3"/>
                  <c:y val="0.17147856517935259"/>
                </c:manualLayout>
              </c:layout>
              <c:showVal val="1"/>
            </c:dLbl>
            <c:dLbl>
              <c:idx val="19"/>
              <c:layout>
                <c:manualLayout>
                  <c:x val="0"/>
                  <c:y val="0.24146981627296663"/>
                </c:manualLayout>
              </c:layout>
              <c:showVal val="1"/>
            </c:dLbl>
            <c:dLbl>
              <c:idx val="20"/>
              <c:layout>
                <c:manualLayout>
                  <c:x val="1.8859028760018944E-3"/>
                  <c:y val="0.339458118916239"/>
                </c:manualLayout>
              </c:layout>
              <c:showVal val="1"/>
            </c:dLbl>
            <c:dLbl>
              <c:idx val="21"/>
              <c:layout>
                <c:manualLayout>
                  <c:x val="0"/>
                  <c:y val="0.37445319335083305"/>
                </c:manualLayout>
              </c:layout>
              <c:showVal val="1"/>
            </c:dLbl>
            <c:spPr>
              <a:solidFill>
                <a:srgbClr val="F79646">
                  <a:lumMod val="60000"/>
                  <a:lumOff val="40000"/>
                </a:srgbClr>
              </a:solidFill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Val val="1"/>
          </c:dLbls>
          <c:cat>
            <c:strRef>
              <c:f>[1]Arkusz1!$B$32:$B$54</c:f>
              <c:strCache>
                <c:ptCount val="23"/>
                <c:pt idx="0">
                  <c:v>chełmiński</c:v>
                </c:pt>
                <c:pt idx="1">
                  <c:v>brodnicki</c:v>
                </c:pt>
                <c:pt idx="2">
                  <c:v>grudziądzki</c:v>
                </c:pt>
                <c:pt idx="3">
                  <c:v>wąbrzeski</c:v>
                </c:pt>
                <c:pt idx="4">
                  <c:v>włocławski</c:v>
                </c:pt>
                <c:pt idx="5">
                  <c:v>bydgoski</c:v>
                </c:pt>
                <c:pt idx="6">
                  <c:v>nakielski</c:v>
                </c:pt>
                <c:pt idx="7">
                  <c:v>inowrocławski</c:v>
                </c:pt>
                <c:pt idx="8">
                  <c:v>m.Toruń</c:v>
                </c:pt>
                <c:pt idx="9">
                  <c:v>żniński</c:v>
                </c:pt>
                <c:pt idx="10">
                  <c:v>m.Włocławek</c:v>
                </c:pt>
                <c:pt idx="11">
                  <c:v>lipnowski</c:v>
                </c:pt>
                <c:pt idx="12">
                  <c:v>radziejowski</c:v>
                </c:pt>
                <c:pt idx="13">
                  <c:v>golubsko-dobrzyński</c:v>
                </c:pt>
                <c:pt idx="14">
                  <c:v>świecki</c:v>
                </c:pt>
                <c:pt idx="15">
                  <c:v>m.Grudziądz</c:v>
                </c:pt>
                <c:pt idx="16">
                  <c:v>sępoleński</c:v>
                </c:pt>
                <c:pt idx="17">
                  <c:v>tucholski</c:v>
                </c:pt>
                <c:pt idx="18">
                  <c:v>aleksandrowski</c:v>
                </c:pt>
                <c:pt idx="19">
                  <c:v>toruński</c:v>
                </c:pt>
                <c:pt idx="20">
                  <c:v>rypiński</c:v>
                </c:pt>
                <c:pt idx="21">
                  <c:v>mogileński</c:v>
                </c:pt>
              </c:strCache>
            </c:strRef>
          </c:cat>
          <c:val>
            <c:numRef>
              <c:f>[1]Arkusz1!$C$32:$C$54</c:f>
              <c:numCache>
                <c:formatCode>General</c:formatCode>
                <c:ptCount val="23"/>
                <c:pt idx="0">
                  <c:v>1.9000000000000001</c:v>
                </c:pt>
                <c:pt idx="1">
                  <c:v>1.3</c:v>
                </c:pt>
                <c:pt idx="2">
                  <c:v>0.9</c:v>
                </c:pt>
                <c:pt idx="3">
                  <c:v>0.70000000000000062</c:v>
                </c:pt>
                <c:pt idx="4">
                  <c:v>0.70000000000000062</c:v>
                </c:pt>
                <c:pt idx="5">
                  <c:v>0.30000000000000032</c:v>
                </c:pt>
                <c:pt idx="6">
                  <c:v>0.30000000000000032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0.1</c:v>
                </c:pt>
                <c:pt idx="11">
                  <c:v>0</c:v>
                </c:pt>
                <c:pt idx="12">
                  <c:v>0</c:v>
                </c:pt>
                <c:pt idx="13">
                  <c:v>-0.1</c:v>
                </c:pt>
                <c:pt idx="14">
                  <c:v>-0.1</c:v>
                </c:pt>
                <c:pt idx="15">
                  <c:v>-0.2</c:v>
                </c:pt>
                <c:pt idx="16">
                  <c:v>-0.30000000000000032</c:v>
                </c:pt>
                <c:pt idx="17">
                  <c:v>-0.5</c:v>
                </c:pt>
                <c:pt idx="18">
                  <c:v>-0.60000000000000064</c:v>
                </c:pt>
                <c:pt idx="19">
                  <c:v>-0.9</c:v>
                </c:pt>
                <c:pt idx="20">
                  <c:v>-1.4</c:v>
                </c:pt>
                <c:pt idx="21">
                  <c:v>-1.6</c:v>
                </c:pt>
              </c:numCache>
            </c:numRef>
          </c:val>
        </c:ser>
        <c:shape val="box"/>
        <c:axId val="41559168"/>
        <c:axId val="41560704"/>
        <c:axId val="0"/>
      </c:bar3DChart>
      <c:catAx>
        <c:axId val="41559168"/>
        <c:scaling>
          <c:orientation val="minMax"/>
        </c:scaling>
        <c:axPos val="b"/>
        <c:tickLblPos val="nextTo"/>
        <c:crossAx val="41560704"/>
        <c:crosses val="autoZero"/>
        <c:auto val="1"/>
        <c:lblAlgn val="ctr"/>
        <c:lblOffset val="100"/>
      </c:catAx>
      <c:valAx>
        <c:axId val="41560704"/>
        <c:scaling>
          <c:orientation val="minMax"/>
        </c:scaling>
        <c:axPos val="l"/>
        <c:majorGridlines/>
        <c:numFmt formatCode="General" sourceLinked="1"/>
        <c:tickLblPos val="nextTo"/>
        <c:crossAx val="4155916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5"/>
            <c:spPr>
              <a:solidFill>
                <a:srgbClr val="00B050"/>
              </a:solidFill>
            </c:spPr>
          </c:dPt>
          <c:dPt>
            <c:idx val="11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Arkusz1!$B$6:$B$22</c:f>
              <c:strCache>
                <c:ptCount val="17"/>
                <c:pt idx="0">
                  <c:v>mazowieckie</c:v>
                </c:pt>
                <c:pt idx="1">
                  <c:v>podkarpackie</c:v>
                </c:pt>
                <c:pt idx="2">
                  <c:v>małopolskie</c:v>
                </c:pt>
                <c:pt idx="3">
                  <c:v>lubelskie</c:v>
                </c:pt>
                <c:pt idx="4">
                  <c:v>śląskie</c:v>
                </c:pt>
                <c:pt idx="5">
                  <c:v>POLSKA</c:v>
                </c:pt>
                <c:pt idx="6">
                  <c:v>świętokrzyskie</c:v>
                </c:pt>
                <c:pt idx="7">
                  <c:v>łódzkie</c:v>
                </c:pt>
                <c:pt idx="8">
                  <c:v>podlaskie</c:v>
                </c:pt>
                <c:pt idx="9">
                  <c:v>dolnośląskie</c:v>
                </c:pt>
                <c:pt idx="10">
                  <c:v>opolskie</c:v>
                </c:pt>
                <c:pt idx="11">
                  <c:v>kujawsko-pomorskie</c:v>
                </c:pt>
                <c:pt idx="12">
                  <c:v>lubuskie</c:v>
                </c:pt>
                <c:pt idx="13">
                  <c:v>warmińsko-mazurskie</c:v>
                </c:pt>
                <c:pt idx="14">
                  <c:v>zachodniopomorskie</c:v>
                </c:pt>
                <c:pt idx="15">
                  <c:v>wielkopolskie</c:v>
                </c:pt>
                <c:pt idx="16">
                  <c:v>pomorskie</c:v>
                </c:pt>
              </c:strCache>
            </c:strRef>
          </c:cat>
          <c:val>
            <c:numRef>
              <c:f>Arkusz1!$C$6:$C$22</c:f>
              <c:numCache>
                <c:formatCode>General</c:formatCode>
                <c:ptCount val="17"/>
                <c:pt idx="0">
                  <c:v>27.330000000000005</c:v>
                </c:pt>
                <c:pt idx="1">
                  <c:v>26.99</c:v>
                </c:pt>
                <c:pt idx="2">
                  <c:v>26.7</c:v>
                </c:pt>
                <c:pt idx="3">
                  <c:v>26.38</c:v>
                </c:pt>
                <c:pt idx="4">
                  <c:v>25.41</c:v>
                </c:pt>
                <c:pt idx="5">
                  <c:v>25.310000000000006</c:v>
                </c:pt>
                <c:pt idx="6">
                  <c:v>25.29</c:v>
                </c:pt>
                <c:pt idx="7">
                  <c:v>25.16</c:v>
                </c:pt>
                <c:pt idx="8">
                  <c:v>24.9</c:v>
                </c:pt>
                <c:pt idx="9">
                  <c:v>24.69</c:v>
                </c:pt>
                <c:pt idx="10">
                  <c:v>24.6</c:v>
                </c:pt>
                <c:pt idx="11">
                  <c:v>24.259999999999994</c:v>
                </c:pt>
                <c:pt idx="12">
                  <c:v>24.12</c:v>
                </c:pt>
                <c:pt idx="13">
                  <c:v>23.779999999999994</c:v>
                </c:pt>
                <c:pt idx="14">
                  <c:v>23.71</c:v>
                </c:pt>
                <c:pt idx="15">
                  <c:v>23.69</c:v>
                </c:pt>
                <c:pt idx="16">
                  <c:v>23.419999999999995</c:v>
                </c:pt>
              </c:numCache>
            </c:numRef>
          </c:val>
        </c:ser>
        <c:axId val="33997184"/>
        <c:axId val="33998720"/>
      </c:barChart>
      <c:catAx>
        <c:axId val="33997184"/>
        <c:scaling>
          <c:orientation val="minMax"/>
        </c:scaling>
        <c:axPos val="b"/>
        <c:tickLblPos val="nextTo"/>
        <c:crossAx val="33998720"/>
        <c:crosses val="autoZero"/>
        <c:auto val="1"/>
        <c:lblAlgn val="ctr"/>
        <c:lblOffset val="100"/>
      </c:catAx>
      <c:valAx>
        <c:axId val="33998720"/>
        <c:scaling>
          <c:orientation val="minMax"/>
        </c:scaling>
        <c:axPos val="l"/>
        <c:majorGridlines/>
        <c:numFmt formatCode="General" sourceLinked="1"/>
        <c:tickLblPos val="nextTo"/>
        <c:crossAx val="3399718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Arkusz1!$C$231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19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Arkusz1!$B$232:$B$254</c:f>
              <c:strCache>
                <c:ptCount val="23"/>
                <c:pt idx="0">
                  <c:v>radziejowski</c:v>
                </c:pt>
                <c:pt idx="1">
                  <c:v>aleksandrowski</c:v>
                </c:pt>
                <c:pt idx="2">
                  <c:v>Toruń</c:v>
                </c:pt>
                <c:pt idx="3">
                  <c:v>Bydgoszcz</c:v>
                </c:pt>
                <c:pt idx="4">
                  <c:v>włocławski</c:v>
                </c:pt>
                <c:pt idx="5">
                  <c:v>rypiński</c:v>
                </c:pt>
                <c:pt idx="6">
                  <c:v>brodnicki</c:v>
                </c:pt>
                <c:pt idx="7">
                  <c:v>Grudziądz</c:v>
                </c:pt>
                <c:pt idx="8">
                  <c:v>golubsko-dobrzyński</c:v>
                </c:pt>
                <c:pt idx="9">
                  <c:v>Włocławek</c:v>
                </c:pt>
                <c:pt idx="10">
                  <c:v>grudziądzki</c:v>
                </c:pt>
                <c:pt idx="11">
                  <c:v>inowrocławski</c:v>
                </c:pt>
                <c:pt idx="12">
                  <c:v>bydgoski</c:v>
                </c:pt>
                <c:pt idx="13">
                  <c:v>toruński</c:v>
                </c:pt>
                <c:pt idx="14">
                  <c:v>żniński</c:v>
                </c:pt>
                <c:pt idx="15">
                  <c:v>chełmiński</c:v>
                </c:pt>
                <c:pt idx="16">
                  <c:v>nakielski</c:v>
                </c:pt>
                <c:pt idx="17">
                  <c:v>mogileński</c:v>
                </c:pt>
                <c:pt idx="18">
                  <c:v>świecki</c:v>
                </c:pt>
                <c:pt idx="19">
                  <c:v>lipnowski</c:v>
                </c:pt>
                <c:pt idx="20">
                  <c:v>tucholski</c:v>
                </c:pt>
                <c:pt idx="21">
                  <c:v>sępoleński</c:v>
                </c:pt>
                <c:pt idx="22">
                  <c:v>wąbrzeski</c:v>
                </c:pt>
              </c:strCache>
            </c:strRef>
          </c:cat>
          <c:val>
            <c:numRef>
              <c:f>Arkusz1!$C$232:$C$254</c:f>
              <c:numCache>
                <c:formatCode>General</c:formatCode>
                <c:ptCount val="23"/>
                <c:pt idx="0">
                  <c:v>26.66</c:v>
                </c:pt>
                <c:pt idx="1">
                  <c:v>26.419999999999987</c:v>
                </c:pt>
                <c:pt idx="2">
                  <c:v>26.279999999999987</c:v>
                </c:pt>
                <c:pt idx="3">
                  <c:v>26.18</c:v>
                </c:pt>
                <c:pt idx="4">
                  <c:v>25.01</c:v>
                </c:pt>
                <c:pt idx="5">
                  <c:v>24.72</c:v>
                </c:pt>
                <c:pt idx="6">
                  <c:v>24.650000000000031</c:v>
                </c:pt>
                <c:pt idx="7">
                  <c:v>24.459999999999987</c:v>
                </c:pt>
                <c:pt idx="8">
                  <c:v>24.36</c:v>
                </c:pt>
                <c:pt idx="9">
                  <c:v>24.2</c:v>
                </c:pt>
                <c:pt idx="10">
                  <c:v>24.07</c:v>
                </c:pt>
                <c:pt idx="11">
                  <c:v>24.02</c:v>
                </c:pt>
                <c:pt idx="12">
                  <c:v>23.68</c:v>
                </c:pt>
                <c:pt idx="13">
                  <c:v>23.330000000000005</c:v>
                </c:pt>
                <c:pt idx="14">
                  <c:v>23.1</c:v>
                </c:pt>
                <c:pt idx="15">
                  <c:v>23.09</c:v>
                </c:pt>
                <c:pt idx="16">
                  <c:v>23.04</c:v>
                </c:pt>
                <c:pt idx="17">
                  <c:v>22.99</c:v>
                </c:pt>
                <c:pt idx="18">
                  <c:v>22.3</c:v>
                </c:pt>
                <c:pt idx="19">
                  <c:v>21.97</c:v>
                </c:pt>
                <c:pt idx="20">
                  <c:v>21.56</c:v>
                </c:pt>
                <c:pt idx="21">
                  <c:v>21.41</c:v>
                </c:pt>
                <c:pt idx="22">
                  <c:v>20.59</c:v>
                </c:pt>
              </c:numCache>
            </c:numRef>
          </c:val>
        </c:ser>
        <c:axId val="34342784"/>
        <c:axId val="34344320"/>
      </c:barChart>
      <c:catAx>
        <c:axId val="34342784"/>
        <c:scaling>
          <c:orientation val="minMax"/>
        </c:scaling>
        <c:axPos val="b"/>
        <c:tickLblPos val="nextTo"/>
        <c:crossAx val="34344320"/>
        <c:crosses val="autoZero"/>
        <c:auto val="1"/>
        <c:lblAlgn val="ctr"/>
        <c:lblOffset val="100"/>
      </c:catAx>
      <c:valAx>
        <c:axId val="34344320"/>
        <c:scaling>
          <c:orientation val="minMax"/>
        </c:scaling>
        <c:axPos val="l"/>
        <c:majorGridlines/>
        <c:numFmt formatCode="General" sourceLinked="1"/>
        <c:tickLblPos val="nextTo"/>
        <c:crossAx val="34342784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6"/>
            <c:spPr>
              <a:solidFill>
                <a:srgbClr val="00B05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Arkusz1!$B$28:$B$44</c:f>
              <c:strCache>
                <c:ptCount val="17"/>
                <c:pt idx="0">
                  <c:v>małopolskie</c:v>
                </c:pt>
                <c:pt idx="1">
                  <c:v>mazowieckie</c:v>
                </c:pt>
                <c:pt idx="2">
                  <c:v>podkarpackie</c:v>
                </c:pt>
                <c:pt idx="3">
                  <c:v>podlaskie</c:v>
                </c:pt>
                <c:pt idx="4">
                  <c:v>łódzkie</c:v>
                </c:pt>
                <c:pt idx="5">
                  <c:v>lubelskie</c:v>
                </c:pt>
                <c:pt idx="6">
                  <c:v>POLSKA</c:v>
                </c:pt>
                <c:pt idx="7">
                  <c:v>śląskie</c:v>
                </c:pt>
                <c:pt idx="8">
                  <c:v>świętokrzyskie</c:v>
                </c:pt>
                <c:pt idx="9">
                  <c:v>wielkopolskie</c:v>
                </c:pt>
                <c:pt idx="10">
                  <c:v>dolnośląskie</c:v>
                </c:pt>
                <c:pt idx="11">
                  <c:v>lubuskie</c:v>
                </c:pt>
                <c:pt idx="12">
                  <c:v>opolskie</c:v>
                </c:pt>
                <c:pt idx="13">
                  <c:v>pomorskie</c:v>
                </c:pt>
                <c:pt idx="14">
                  <c:v>warmińsko-mazurskie</c:v>
                </c:pt>
                <c:pt idx="15">
                  <c:v>kujawsko-pomorskie</c:v>
                </c:pt>
                <c:pt idx="16">
                  <c:v>zachodniopomorskie</c:v>
                </c:pt>
              </c:strCache>
            </c:strRef>
          </c:cat>
          <c:val>
            <c:numRef>
              <c:f>Arkusz1!$C$28:$C$44</c:f>
              <c:numCache>
                <c:formatCode>General</c:formatCode>
                <c:ptCount val="17"/>
                <c:pt idx="0">
                  <c:v>24.91</c:v>
                </c:pt>
                <c:pt idx="1">
                  <c:v>24.54</c:v>
                </c:pt>
                <c:pt idx="2">
                  <c:v>24.39</c:v>
                </c:pt>
                <c:pt idx="3">
                  <c:v>24.16</c:v>
                </c:pt>
                <c:pt idx="4">
                  <c:v>23.810000000000006</c:v>
                </c:pt>
                <c:pt idx="5">
                  <c:v>23.75</c:v>
                </c:pt>
                <c:pt idx="6">
                  <c:v>23.630000000000006</c:v>
                </c:pt>
                <c:pt idx="7">
                  <c:v>23.439999999999994</c:v>
                </c:pt>
                <c:pt idx="8">
                  <c:v>23.41</c:v>
                </c:pt>
                <c:pt idx="9">
                  <c:v>23.38</c:v>
                </c:pt>
                <c:pt idx="10">
                  <c:v>23.02</c:v>
                </c:pt>
                <c:pt idx="11">
                  <c:v>23.02</c:v>
                </c:pt>
                <c:pt idx="12">
                  <c:v>22.919999999999995</c:v>
                </c:pt>
                <c:pt idx="13">
                  <c:v>22.9</c:v>
                </c:pt>
                <c:pt idx="14">
                  <c:v>22.759999999999994</c:v>
                </c:pt>
                <c:pt idx="15">
                  <c:v>22.650000000000006</c:v>
                </c:pt>
                <c:pt idx="16">
                  <c:v>22.25</c:v>
                </c:pt>
              </c:numCache>
            </c:numRef>
          </c:val>
        </c:ser>
        <c:axId val="40190336"/>
        <c:axId val="40191872"/>
      </c:barChart>
      <c:catAx>
        <c:axId val="40190336"/>
        <c:scaling>
          <c:orientation val="minMax"/>
        </c:scaling>
        <c:axPos val="b"/>
        <c:tickLblPos val="nextTo"/>
        <c:crossAx val="40191872"/>
        <c:crosses val="autoZero"/>
        <c:auto val="1"/>
        <c:lblAlgn val="ctr"/>
        <c:lblOffset val="100"/>
      </c:catAx>
      <c:valAx>
        <c:axId val="40191872"/>
        <c:scaling>
          <c:orientation val="minMax"/>
        </c:scaling>
        <c:axPos val="l"/>
        <c:majorGridlines/>
        <c:numFmt formatCode="General" sourceLinked="1"/>
        <c:tickLblPos val="nextTo"/>
        <c:crossAx val="4019033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Arkusz1!$C$259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22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Arkusz1!$B$260:$B$282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radziejowski</c:v>
                </c:pt>
                <c:pt idx="3">
                  <c:v>aleksandrowski</c:v>
                </c:pt>
                <c:pt idx="4">
                  <c:v>brodnicki</c:v>
                </c:pt>
                <c:pt idx="5">
                  <c:v>rypiński</c:v>
                </c:pt>
                <c:pt idx="6">
                  <c:v>inowrocławski</c:v>
                </c:pt>
                <c:pt idx="7">
                  <c:v>Włocławek</c:v>
                </c:pt>
                <c:pt idx="8">
                  <c:v>mogileński</c:v>
                </c:pt>
                <c:pt idx="9">
                  <c:v>bydgoski</c:v>
                </c:pt>
                <c:pt idx="10">
                  <c:v>tucholski</c:v>
                </c:pt>
                <c:pt idx="11">
                  <c:v>świecki</c:v>
                </c:pt>
                <c:pt idx="12">
                  <c:v>chełmiński</c:v>
                </c:pt>
                <c:pt idx="13">
                  <c:v>golubsko-dobrzyński</c:v>
                </c:pt>
                <c:pt idx="14">
                  <c:v>grudziądzki</c:v>
                </c:pt>
                <c:pt idx="15">
                  <c:v>Grudziądz</c:v>
                </c:pt>
                <c:pt idx="16">
                  <c:v>sępoleński</c:v>
                </c:pt>
                <c:pt idx="17">
                  <c:v>wąbrzeski</c:v>
                </c:pt>
                <c:pt idx="18">
                  <c:v>toruński</c:v>
                </c:pt>
                <c:pt idx="19">
                  <c:v>nakielski</c:v>
                </c:pt>
                <c:pt idx="20">
                  <c:v>włocławski</c:v>
                </c:pt>
                <c:pt idx="21">
                  <c:v>Ŝniński</c:v>
                </c:pt>
                <c:pt idx="22">
                  <c:v>lipnowski</c:v>
                </c:pt>
              </c:strCache>
            </c:strRef>
          </c:cat>
          <c:val>
            <c:numRef>
              <c:f>Arkusz1!$C$260:$C$282</c:f>
              <c:numCache>
                <c:formatCode>General</c:formatCode>
                <c:ptCount val="23"/>
                <c:pt idx="0">
                  <c:v>24.779999999999987</c:v>
                </c:pt>
                <c:pt idx="1">
                  <c:v>24.49</c:v>
                </c:pt>
                <c:pt idx="2">
                  <c:v>24.21</c:v>
                </c:pt>
                <c:pt idx="3">
                  <c:v>23.6</c:v>
                </c:pt>
                <c:pt idx="4">
                  <c:v>23.14</c:v>
                </c:pt>
                <c:pt idx="5">
                  <c:v>22.8</c:v>
                </c:pt>
                <c:pt idx="6">
                  <c:v>22.66</c:v>
                </c:pt>
                <c:pt idx="7">
                  <c:v>22.47</c:v>
                </c:pt>
                <c:pt idx="8">
                  <c:v>22.330000000000005</c:v>
                </c:pt>
                <c:pt idx="9">
                  <c:v>22.25</c:v>
                </c:pt>
                <c:pt idx="10">
                  <c:v>21.939999999999987</c:v>
                </c:pt>
                <c:pt idx="11">
                  <c:v>21.919999999999987</c:v>
                </c:pt>
                <c:pt idx="12">
                  <c:v>21.88</c:v>
                </c:pt>
                <c:pt idx="13">
                  <c:v>21.88</c:v>
                </c:pt>
                <c:pt idx="14">
                  <c:v>21.82</c:v>
                </c:pt>
                <c:pt idx="15">
                  <c:v>21.82</c:v>
                </c:pt>
                <c:pt idx="16">
                  <c:v>21.54</c:v>
                </c:pt>
                <c:pt idx="17">
                  <c:v>21.54</c:v>
                </c:pt>
                <c:pt idx="18">
                  <c:v>21.4</c:v>
                </c:pt>
                <c:pt idx="19">
                  <c:v>21.330000000000005</c:v>
                </c:pt>
                <c:pt idx="20">
                  <c:v>21.3</c:v>
                </c:pt>
                <c:pt idx="21">
                  <c:v>21.23</c:v>
                </c:pt>
                <c:pt idx="22">
                  <c:v>20.43</c:v>
                </c:pt>
              </c:numCache>
            </c:numRef>
          </c:val>
        </c:ser>
        <c:axId val="40728832"/>
        <c:axId val="40751104"/>
      </c:barChart>
      <c:catAx>
        <c:axId val="40728832"/>
        <c:scaling>
          <c:orientation val="minMax"/>
        </c:scaling>
        <c:axPos val="b"/>
        <c:tickLblPos val="nextTo"/>
        <c:crossAx val="40751104"/>
        <c:crosses val="autoZero"/>
        <c:auto val="1"/>
        <c:lblAlgn val="ctr"/>
        <c:lblOffset val="100"/>
      </c:catAx>
      <c:valAx>
        <c:axId val="40751104"/>
        <c:scaling>
          <c:orientation val="minMax"/>
        </c:scaling>
        <c:axPos val="l"/>
        <c:majorGridlines/>
        <c:numFmt formatCode="General" sourceLinked="1"/>
        <c:tickLblPos val="nextTo"/>
        <c:crossAx val="40728832"/>
        <c:crosses val="autoZero"/>
        <c:crossBetween val="between"/>
      </c:valAx>
    </c:plotArea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axId val="40756352"/>
        <c:axId val="40757888"/>
      </c:barChart>
      <c:catAx>
        <c:axId val="40756352"/>
        <c:scaling>
          <c:orientation val="minMax"/>
        </c:scaling>
        <c:axPos val="b"/>
        <c:tickLblPos val="nextTo"/>
        <c:crossAx val="40757888"/>
        <c:crosses val="autoZero"/>
        <c:auto val="1"/>
        <c:lblAlgn val="ctr"/>
        <c:lblOffset val="100"/>
      </c:catAx>
      <c:valAx>
        <c:axId val="40757888"/>
        <c:scaling>
          <c:orientation val="minMax"/>
        </c:scaling>
        <c:axPos val="l"/>
        <c:majorGridlines/>
        <c:numFmt formatCode="General" sourceLinked="1"/>
        <c:tickLblPos val="nextTo"/>
        <c:crossAx val="40756352"/>
        <c:crosses val="autoZero"/>
        <c:crossBetween val="between"/>
      </c:valAx>
    </c:plotArea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Pt>
            <c:idx val="9"/>
            <c:spPr>
              <a:solidFill>
                <a:srgbClr val="00B050"/>
              </a:solidFill>
            </c:spPr>
          </c:dPt>
          <c:dPt>
            <c:idx val="16"/>
            <c:spPr>
              <a:solidFill>
                <a:srgbClr val="FF0000"/>
              </a:solidFill>
            </c:spPr>
          </c:dPt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800"/>
                </a:pPr>
                <a:endParaRPr lang="pl-PL"/>
              </a:p>
            </c:txPr>
            <c:showVal val="1"/>
          </c:dLbls>
          <c:cat>
            <c:strRef>
              <c:f>Arkusz1!$B$50:$B$66</c:f>
              <c:strCache>
                <c:ptCount val="17"/>
                <c:pt idx="0">
                  <c:v>mazowieckie</c:v>
                </c:pt>
                <c:pt idx="1">
                  <c:v>lubuskie</c:v>
                </c:pt>
                <c:pt idx="2">
                  <c:v>podlaskie</c:v>
                </c:pt>
                <c:pt idx="3">
                  <c:v>dolnośląskie</c:v>
                </c:pt>
                <c:pt idx="4">
                  <c:v>śląskie</c:v>
                </c:pt>
                <c:pt idx="5">
                  <c:v>małopolskie</c:v>
                </c:pt>
                <c:pt idx="6">
                  <c:v>łódzkie</c:v>
                </c:pt>
                <c:pt idx="7">
                  <c:v>opolskie</c:v>
                </c:pt>
                <c:pt idx="8">
                  <c:v>pomorskie</c:v>
                </c:pt>
                <c:pt idx="9">
                  <c:v>POLSKA</c:v>
                </c:pt>
                <c:pt idx="10">
                  <c:v>wielkopolskie</c:v>
                </c:pt>
                <c:pt idx="11">
                  <c:v>podkarpackie</c:v>
                </c:pt>
                <c:pt idx="12">
                  <c:v>zachodniopomorskie</c:v>
                </c:pt>
                <c:pt idx="13">
                  <c:v>lubelskie</c:v>
                </c:pt>
                <c:pt idx="14">
                  <c:v>świętokrzyskie</c:v>
                </c:pt>
                <c:pt idx="15">
                  <c:v>warmińsko-mazurskie</c:v>
                </c:pt>
                <c:pt idx="16">
                  <c:v>kujawsko-pomorskie</c:v>
                </c:pt>
              </c:strCache>
            </c:strRef>
          </c:cat>
          <c:val>
            <c:numRef>
              <c:f>Arkusz1!$C$50:$C$66</c:f>
              <c:numCache>
                <c:formatCode>General</c:formatCode>
                <c:ptCount val="17"/>
                <c:pt idx="0">
                  <c:v>29.16</c:v>
                </c:pt>
                <c:pt idx="1">
                  <c:v>28.919999999999995</c:v>
                </c:pt>
                <c:pt idx="2">
                  <c:v>28.74</c:v>
                </c:pt>
                <c:pt idx="3">
                  <c:v>28.73</c:v>
                </c:pt>
                <c:pt idx="4">
                  <c:v>28.69</c:v>
                </c:pt>
                <c:pt idx="5">
                  <c:v>28.650000000000006</c:v>
                </c:pt>
                <c:pt idx="6">
                  <c:v>28.56</c:v>
                </c:pt>
                <c:pt idx="7">
                  <c:v>28.34</c:v>
                </c:pt>
                <c:pt idx="8">
                  <c:v>28.25</c:v>
                </c:pt>
                <c:pt idx="9">
                  <c:v>28.16</c:v>
                </c:pt>
                <c:pt idx="10">
                  <c:v>28.09</c:v>
                </c:pt>
                <c:pt idx="11">
                  <c:v>27.91</c:v>
                </c:pt>
                <c:pt idx="12">
                  <c:v>27.88</c:v>
                </c:pt>
                <c:pt idx="13">
                  <c:v>27.36</c:v>
                </c:pt>
                <c:pt idx="14">
                  <c:v>27.36</c:v>
                </c:pt>
                <c:pt idx="15">
                  <c:v>27.32</c:v>
                </c:pt>
                <c:pt idx="16">
                  <c:v>26.67</c:v>
                </c:pt>
              </c:numCache>
            </c:numRef>
          </c:val>
        </c:ser>
        <c:axId val="40857600"/>
        <c:axId val="40859136"/>
      </c:barChart>
      <c:catAx>
        <c:axId val="40857600"/>
        <c:scaling>
          <c:orientation val="minMax"/>
        </c:scaling>
        <c:axPos val="b"/>
        <c:tickLblPos val="nextTo"/>
        <c:crossAx val="40859136"/>
        <c:crosses val="autoZero"/>
        <c:auto val="1"/>
        <c:lblAlgn val="ctr"/>
        <c:lblOffset val="100"/>
      </c:catAx>
      <c:valAx>
        <c:axId val="40859136"/>
        <c:scaling>
          <c:orientation val="minMax"/>
        </c:scaling>
        <c:axPos val="l"/>
        <c:majorGridlines/>
        <c:numFmt formatCode="General" sourceLinked="1"/>
        <c:tickLblPos val="nextTo"/>
        <c:crossAx val="40857600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Arkusz1!$C$288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dPt>
            <c:idx val="22"/>
            <c:spPr>
              <a:solidFill>
                <a:srgbClr val="FF0000"/>
              </a:solidFill>
            </c:spPr>
          </c:dPt>
          <c:dLbls>
            <c:spPr>
              <a:solidFill>
                <a:prstClr val="white"/>
              </a:solidFill>
            </c:spPr>
            <c:showVal val="1"/>
          </c:dLbls>
          <c:cat>
            <c:strRef>
              <c:f>Arkusz1!$B$289:$B$311</c:f>
              <c:strCache>
                <c:ptCount val="23"/>
                <c:pt idx="0">
                  <c:v>Toruń</c:v>
                </c:pt>
                <c:pt idx="1">
                  <c:v>Bydgoszcz</c:v>
                </c:pt>
                <c:pt idx="2">
                  <c:v>Włocławek</c:v>
                </c:pt>
                <c:pt idx="3">
                  <c:v>rypiński</c:v>
                </c:pt>
                <c:pt idx="4">
                  <c:v>radziejowski</c:v>
                </c:pt>
                <c:pt idx="5">
                  <c:v>Grudziądz</c:v>
                </c:pt>
                <c:pt idx="6">
                  <c:v>bydgoski</c:v>
                </c:pt>
                <c:pt idx="7">
                  <c:v>inowrocławski</c:v>
                </c:pt>
                <c:pt idx="8">
                  <c:v>brodnicki</c:v>
                </c:pt>
                <c:pt idx="9">
                  <c:v>sępoleński</c:v>
                </c:pt>
                <c:pt idx="10">
                  <c:v>tucholski</c:v>
                </c:pt>
                <c:pt idx="11">
                  <c:v>aleksandrowski</c:v>
                </c:pt>
                <c:pt idx="12">
                  <c:v>mogileński</c:v>
                </c:pt>
                <c:pt idx="13">
                  <c:v>golubsko-dobrzyński</c:v>
                </c:pt>
                <c:pt idx="14">
                  <c:v>nakielski</c:v>
                </c:pt>
                <c:pt idx="15">
                  <c:v>chełmiński</c:v>
                </c:pt>
                <c:pt idx="16">
                  <c:v>świecki</c:v>
                </c:pt>
                <c:pt idx="17">
                  <c:v>żniński</c:v>
                </c:pt>
                <c:pt idx="18">
                  <c:v>włocławski</c:v>
                </c:pt>
                <c:pt idx="19">
                  <c:v>wąbrzeski</c:v>
                </c:pt>
                <c:pt idx="20">
                  <c:v>toruński</c:v>
                </c:pt>
                <c:pt idx="21">
                  <c:v>grudziądzki</c:v>
                </c:pt>
                <c:pt idx="22">
                  <c:v>lipnowski</c:v>
                </c:pt>
              </c:strCache>
            </c:strRef>
          </c:cat>
          <c:val>
            <c:numRef>
              <c:f>Arkusz1!$C$289:$C$311</c:f>
              <c:numCache>
                <c:formatCode>General</c:formatCode>
                <c:ptCount val="23"/>
                <c:pt idx="0">
                  <c:v>31.12</c:v>
                </c:pt>
                <c:pt idx="1">
                  <c:v>30.77</c:v>
                </c:pt>
                <c:pt idx="2">
                  <c:v>29.12</c:v>
                </c:pt>
                <c:pt idx="3">
                  <c:v>26.87</c:v>
                </c:pt>
                <c:pt idx="4">
                  <c:v>26.66</c:v>
                </c:pt>
                <c:pt idx="5">
                  <c:v>26.06</c:v>
                </c:pt>
                <c:pt idx="6">
                  <c:v>25.85</c:v>
                </c:pt>
                <c:pt idx="7">
                  <c:v>25.759999999999987</c:v>
                </c:pt>
                <c:pt idx="8">
                  <c:v>25.55</c:v>
                </c:pt>
                <c:pt idx="9">
                  <c:v>25.43</c:v>
                </c:pt>
                <c:pt idx="10">
                  <c:v>25.27</c:v>
                </c:pt>
                <c:pt idx="11">
                  <c:v>25.01</c:v>
                </c:pt>
                <c:pt idx="12">
                  <c:v>24.73</c:v>
                </c:pt>
                <c:pt idx="13">
                  <c:v>24.69</c:v>
                </c:pt>
                <c:pt idx="14">
                  <c:v>24.58</c:v>
                </c:pt>
                <c:pt idx="15">
                  <c:v>24.39</c:v>
                </c:pt>
                <c:pt idx="16">
                  <c:v>24.32</c:v>
                </c:pt>
                <c:pt idx="17">
                  <c:v>24.03</c:v>
                </c:pt>
                <c:pt idx="18">
                  <c:v>23.67</c:v>
                </c:pt>
                <c:pt idx="19">
                  <c:v>23.54</c:v>
                </c:pt>
                <c:pt idx="20">
                  <c:v>23.51</c:v>
                </c:pt>
                <c:pt idx="21">
                  <c:v>23.23</c:v>
                </c:pt>
                <c:pt idx="22">
                  <c:v>23.22</c:v>
                </c:pt>
              </c:numCache>
            </c:numRef>
          </c:val>
        </c:ser>
        <c:axId val="40633856"/>
        <c:axId val="40635392"/>
      </c:barChart>
      <c:catAx>
        <c:axId val="40633856"/>
        <c:scaling>
          <c:orientation val="minMax"/>
        </c:scaling>
        <c:axPos val="b"/>
        <c:tickLblPos val="nextTo"/>
        <c:crossAx val="40635392"/>
        <c:crosses val="autoZero"/>
        <c:auto val="1"/>
        <c:lblAlgn val="ctr"/>
        <c:lblOffset val="100"/>
      </c:catAx>
      <c:valAx>
        <c:axId val="40635392"/>
        <c:scaling>
          <c:orientation val="minMax"/>
        </c:scaling>
        <c:axPos val="l"/>
        <c:majorGridlines/>
        <c:numFmt formatCode="General" sourceLinked="1"/>
        <c:tickLblPos val="nextTo"/>
        <c:crossAx val="40633856"/>
        <c:crosses val="autoZero"/>
        <c:crossBetween val="between"/>
      </c:valAx>
    </c:plotArea>
    <c:plotVisOnly val="1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axId val="40753024"/>
        <c:axId val="40688640"/>
      </c:barChart>
      <c:catAx>
        <c:axId val="40753024"/>
        <c:scaling>
          <c:orientation val="minMax"/>
        </c:scaling>
        <c:axPos val="b"/>
        <c:tickLblPos val="nextTo"/>
        <c:crossAx val="40688640"/>
        <c:crosses val="autoZero"/>
        <c:auto val="1"/>
        <c:lblAlgn val="ctr"/>
        <c:lblOffset val="100"/>
      </c:catAx>
      <c:valAx>
        <c:axId val="40688640"/>
        <c:scaling>
          <c:orientation val="minMax"/>
        </c:scaling>
        <c:axPos val="l"/>
        <c:majorGridlines/>
        <c:numFmt formatCode="General" sourceLinked="1"/>
        <c:tickLblPos val="nextTo"/>
        <c:crossAx val="40753024"/>
        <c:crosses val="autoZero"/>
        <c:crossBetween val="between"/>
      </c:valAx>
    </c:plotArea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49BA1-8A32-42DA-8600-777DFA5F0C92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D784D-D33E-45DA-8849-F4CFF9D147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325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93BA3E-18EA-47C4-A2BE-5388FF31FF74}" type="slidenum">
              <a:rPr lang="pl-PL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427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6D971A-54B7-4648-A725-EB57EDBE29A2}" type="slidenum">
              <a:rPr lang="pl-PL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892534-5D2D-466D-B1D2-D91262B4E8F1}" type="slidenum">
              <a:rPr lang="pl-P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53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0DC389-7AEA-4C47-A658-5455F164A1C7}" type="slidenum">
              <a:rPr lang="pl-PL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E0530-ED29-49D3-A77B-024EF2A2744D}" type="slidenum">
              <a:rPr lang="pl-P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563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680724-DC85-49C2-B481-2590A7826827}" type="slidenum">
              <a:rPr lang="pl-PL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AD3942-E567-479B-AEE1-D8A66BD71C81}" type="slidenum">
              <a:rPr lang="pl-P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573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EE307A-7403-4F85-A514-6EC0F758D8D2}" type="slidenum">
              <a:rPr lang="pl-P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554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5B51BE-8C7F-4F79-9464-498D3F764397}" type="slidenum">
              <a:rPr lang="pl-P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pl-PL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48C2-4815-4D80-BB54-997C1B095EFE}" type="datetimeFigureOut">
              <a:rPr lang="pl-PL" smtClean="0"/>
              <a:pPr/>
              <a:t>2012-05-12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90F-008B-4C67-AC64-37C8031C740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>
                <a:solidFill>
                  <a:srgbClr val="C00000"/>
                </a:solidFill>
              </a:rPr>
              <a:t>Wyniki egzaminów gimnazjalnych szkół powiatu lipnowskiego</a:t>
            </a:r>
            <a:br>
              <a:rPr lang="pl-PL" sz="3600" b="1" dirty="0" smtClean="0">
                <a:solidFill>
                  <a:srgbClr val="C00000"/>
                </a:solidFill>
              </a:rPr>
            </a:br>
            <a:r>
              <a:rPr lang="pl-PL" sz="3600" b="1" dirty="0" smtClean="0">
                <a:solidFill>
                  <a:srgbClr val="C00000"/>
                </a:solidFill>
              </a:rPr>
              <a:t> w roku 2011</a:t>
            </a:r>
            <a:endParaRPr lang="pl-PL" sz="3600" b="1" dirty="0">
              <a:solidFill>
                <a:srgbClr val="C0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217912"/>
          </a:xfrm>
        </p:spPr>
        <p:txBody>
          <a:bodyPr/>
          <a:lstStyle/>
          <a:p>
            <a:r>
              <a:rPr lang="pl-PL" sz="2800" b="1" dirty="0">
                <a:solidFill>
                  <a:srgbClr val="002060"/>
                </a:solidFill>
              </a:rPr>
              <a:t>w</a:t>
            </a:r>
            <a:r>
              <a:rPr lang="pl-PL" sz="2800" b="1" dirty="0" smtClean="0">
                <a:solidFill>
                  <a:srgbClr val="002060"/>
                </a:solidFill>
              </a:rPr>
              <a:t> kontekście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wyników kraju, województwa i innych powiatów </a:t>
            </a:r>
          </a:p>
          <a:p>
            <a:r>
              <a:rPr lang="pl-PL" sz="2800" b="1" dirty="0" smtClean="0">
                <a:solidFill>
                  <a:srgbClr val="002060"/>
                </a:solidFill>
              </a:rPr>
              <a:t>przy uwzględnieniu 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wyników surowych, skali </a:t>
            </a:r>
            <a:r>
              <a:rPr lang="pl-PL" b="1" dirty="0" err="1" smtClean="0">
                <a:solidFill>
                  <a:srgbClr val="002060"/>
                </a:solidFill>
              </a:rPr>
              <a:t>staninowej</a:t>
            </a:r>
            <a:r>
              <a:rPr lang="pl-PL" b="1" dirty="0" smtClean="0">
                <a:solidFill>
                  <a:srgbClr val="002060"/>
                </a:solidFill>
              </a:rPr>
              <a:t> </a:t>
            </a:r>
            <a:br>
              <a:rPr lang="pl-PL" b="1" dirty="0" smtClean="0">
                <a:solidFill>
                  <a:srgbClr val="002060"/>
                </a:solidFill>
              </a:rPr>
            </a:br>
            <a:r>
              <a:rPr lang="pl-PL" b="1" dirty="0" smtClean="0">
                <a:solidFill>
                  <a:srgbClr val="002060"/>
                </a:solidFill>
              </a:rPr>
              <a:t>i </a:t>
            </a:r>
            <a:r>
              <a:rPr lang="pl-PL" b="1" dirty="0">
                <a:solidFill>
                  <a:srgbClr val="002060"/>
                </a:solidFill>
              </a:rPr>
              <a:t>e</a:t>
            </a:r>
            <a:r>
              <a:rPr lang="pl-PL" b="1" dirty="0" smtClean="0">
                <a:solidFill>
                  <a:srgbClr val="002060"/>
                </a:solidFill>
              </a:rPr>
              <a:t>dukacyjnej wartości dodanej EWD</a:t>
            </a:r>
            <a:endParaRPr lang="pl-PL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Egzamin gimnazjalny język angielski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323528" y="1556793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smtClean="0">
                <a:solidFill>
                  <a:srgbClr val="000000"/>
                </a:solidFill>
              </a:rPr>
            </a:br>
            <a:r>
              <a:rPr lang="pl-PL" sz="3200" smtClean="0">
                <a:solidFill>
                  <a:srgbClr val="000000"/>
                </a:solidFill>
              </a:rPr>
              <a:t>w powiatach  2011 roku (język angielski)</a:t>
            </a:r>
            <a:endParaRPr 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dirty="0" smtClean="0"/>
              <a:t>Egzamin gimnazjalny język niemiecki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395536" y="1556792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smtClean="0">
                <a:solidFill>
                  <a:srgbClr val="000000"/>
                </a:solidFill>
              </a:rPr>
            </a:br>
            <a:r>
              <a:rPr lang="pl-PL" sz="3200" smtClean="0">
                <a:solidFill>
                  <a:srgbClr val="000000"/>
                </a:solidFill>
              </a:rPr>
              <a:t>w powiatach  2011 roku (język niemiecki)</a:t>
            </a:r>
            <a:endParaRPr 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endParaRPr lang="pl-PL" sz="3600" b="1" dirty="0" smtClean="0"/>
          </a:p>
          <a:p>
            <a:pPr algn="ctr">
              <a:buNone/>
            </a:pPr>
            <a:r>
              <a:rPr lang="pl-PL" sz="3600" b="1" dirty="0" smtClean="0"/>
              <a:t>Wynik średni gimnazjów województwa </a:t>
            </a:r>
          </a:p>
          <a:p>
            <a:pPr algn="ctr">
              <a:buNone/>
            </a:pPr>
            <a:r>
              <a:rPr lang="pl-PL" sz="3600" b="1" dirty="0" smtClean="0"/>
              <a:t>kujawsko-pomorskiego </a:t>
            </a:r>
          </a:p>
          <a:p>
            <a:pPr algn="ctr">
              <a:buNone/>
            </a:pPr>
            <a:r>
              <a:rPr lang="pl-PL" sz="3600" b="1" dirty="0" smtClean="0"/>
              <a:t>na tle innych województw</a:t>
            </a:r>
            <a:br>
              <a:rPr lang="pl-PL" sz="3600" b="1" dirty="0" smtClean="0"/>
            </a:br>
            <a:r>
              <a:rPr lang="pl-PL" sz="3600" b="1" dirty="0" smtClean="0"/>
              <a:t>2010 r.</a:t>
            </a:r>
            <a:endParaRPr lang="pl-PL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Część humanistyczna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Część matematyczno-przyrodnicza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Język angielski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Język niemiecki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Wyniki egzaminu gimnazjalnego </a:t>
            </a:r>
            <a:br>
              <a:rPr lang="pl-PL" sz="3200" b="1" dirty="0" smtClean="0"/>
            </a:br>
            <a:r>
              <a:rPr lang="pl-PL" sz="3200" b="1" dirty="0" smtClean="0"/>
              <a:t>w powiatach  2010 roku (część humanistyczna)</a:t>
            </a:r>
            <a:endParaRPr lang="pl-PL" sz="32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9600" dirty="0" smtClean="0"/>
              <a:t>Wyniki surowe</a:t>
            </a:r>
            <a:endParaRPr lang="pl-PL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Wyniki egzaminu gimnazjalnego </a:t>
            </a:r>
            <a:br>
              <a:rPr lang="pl-PL" sz="2400" b="1" dirty="0" smtClean="0"/>
            </a:br>
            <a:r>
              <a:rPr lang="pl-PL" sz="2400" b="1" dirty="0" smtClean="0"/>
              <a:t>w powiatach  2010 roku (część matematyczno-przyrodnicza)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000" b="1" dirty="0" smtClean="0"/>
              <a:t>Wyniki powiatu przy uwzględnieniu </a:t>
            </a:r>
            <a:r>
              <a:rPr lang="pl-PL" sz="6600" b="1" dirty="0" smtClean="0"/>
              <a:t>wartości liczbowej EWD</a:t>
            </a:r>
            <a:endParaRPr lang="pl-PL" sz="6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Powiaty przy uwzględnieniu wartości liczbowej EWD </a:t>
            </a:r>
            <a:br>
              <a:rPr lang="pl-PL" sz="2400" dirty="0" smtClean="0"/>
            </a:br>
            <a:r>
              <a:rPr lang="pl-PL" sz="2400" dirty="0" smtClean="0"/>
              <a:t>za okres 2008-2010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 smtClean="0">
                <a:solidFill>
                  <a:prstClr val="black"/>
                </a:solidFill>
              </a:rPr>
              <a:t>Powiaty przy uwzględnieniu wartości liczbowej 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EWD za okres 2008-2010</a:t>
            </a:r>
            <a:br>
              <a:rPr lang="pl-PL" sz="2400" dirty="0" smtClean="0">
                <a:solidFill>
                  <a:prstClr val="black"/>
                </a:solidFill>
              </a:rPr>
            </a:br>
            <a:r>
              <a:rPr lang="pl-PL" sz="2400" dirty="0" smtClean="0">
                <a:solidFill>
                  <a:prstClr val="black"/>
                </a:solidFill>
              </a:rPr>
              <a:t>część matematyczno-przyrodnicza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Wnioski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W części matematyczno-przyrodniczej wyniki średnie szkół powiatu lipnowskiego są najniższe w województwie ( lata 2011 i 2010)</a:t>
            </a:r>
          </a:p>
          <a:p>
            <a:r>
              <a:rPr lang="pl-PL" sz="2400" dirty="0" smtClean="0"/>
              <a:t>W części humanistycznej wyniki średnie szkół powiatu lipnowskiego w latach 2010 i 2011 uległy pogorszeniu  z 18 miejsca w 2010 roku na 20 miejsce w  2011 roku</a:t>
            </a:r>
          </a:p>
          <a:p>
            <a:r>
              <a:rPr lang="pl-PL" sz="2400" dirty="0" smtClean="0"/>
              <a:t>W części językowej egzaminu gimnazjalnego wyniki średnie szkół powiatu lipnowskiego są również jedne z  najniższych w województwie; z języka angielskiego w 2011 ostatnie miejsce, z języka niemieckiego  21 miejsce na 23 powiaty.</a:t>
            </a:r>
            <a:endParaRPr lang="pl-PL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000250"/>
            <a:ext cx="8229600" cy="26431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l-PL" b="1" dirty="0" smtClean="0"/>
              <a:t>Wynik średni gimnazjów województwa kujawsko-pomorskiego na tle innych województw</a:t>
            </a:r>
            <a:br>
              <a:rPr lang="pl-PL" b="1" dirty="0" smtClean="0"/>
            </a:br>
            <a:r>
              <a:rPr lang="pl-PL" b="1" dirty="0" smtClean="0"/>
              <a:t>2011 r.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Część humanistyczna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Wykres 3"/>
          <p:cNvGraphicFramePr/>
          <p:nvPr/>
        </p:nvGraphicFramePr>
        <p:xfrm>
          <a:off x="395536" y="1556792"/>
          <a:ext cx="799288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>
                <a:solidFill>
                  <a:srgbClr val="000000"/>
                </a:solidFill>
              </a:rPr>
              <a:t>Wyniki egzaminu gimnazjalnego </a:t>
            </a:r>
            <a:br>
              <a:rPr lang="pl-PL" sz="3200" dirty="0" smtClean="0">
                <a:solidFill>
                  <a:srgbClr val="000000"/>
                </a:solidFill>
              </a:rPr>
            </a:br>
            <a:r>
              <a:rPr lang="pl-PL" sz="3200" dirty="0" smtClean="0">
                <a:solidFill>
                  <a:srgbClr val="000000"/>
                </a:solidFill>
              </a:rPr>
              <a:t>w powiatach  2011 roku (część humanistyczna)</a:t>
            </a:r>
            <a:endParaRPr lang="pl-PL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Wynik średni kraju</a:t>
            </a:r>
            <a:br>
              <a:rPr lang="pl-PL" b="1" dirty="0" smtClean="0"/>
            </a:br>
            <a:r>
              <a:rPr lang="pl-PL" b="1" dirty="0" smtClean="0">
                <a:solidFill>
                  <a:srgbClr val="FF0000"/>
                </a:solidFill>
              </a:rPr>
              <a:t>25,31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b="1" dirty="0" smtClean="0"/>
              <a:t>Wynik średni województwa </a:t>
            </a:r>
            <a:br>
              <a:rPr lang="pl-PL" sz="2700" b="1" dirty="0" smtClean="0"/>
            </a:br>
            <a:r>
              <a:rPr lang="pl-PL" sz="2700" b="1" dirty="0" smtClean="0"/>
              <a:t>część humanistyczna</a:t>
            </a:r>
            <a:br>
              <a:rPr lang="pl-PL" sz="2700" b="1" dirty="0" smtClean="0"/>
            </a:br>
            <a:r>
              <a:rPr lang="pl-PL" sz="2700" b="1" dirty="0" smtClean="0">
                <a:solidFill>
                  <a:srgbClr val="C00000"/>
                </a:solidFill>
              </a:rPr>
              <a:t>24,26</a:t>
            </a: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Wynik średni szkół  powiatu lipnowskiego </a:t>
            </a:r>
            <a:r>
              <a:rPr lang="pl-PL" sz="2400" b="1" dirty="0" smtClean="0">
                <a:solidFill>
                  <a:srgbClr val="C00000"/>
                </a:solidFill>
              </a:rPr>
              <a:t>21,97</a:t>
            </a:r>
            <a:endParaRPr lang="pl-PL" sz="2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Część matematyczno-przyrodnicza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sz="3200" dirty="0">
                <a:solidFill>
                  <a:prstClr val="black"/>
                </a:solidFill>
              </a:rPr>
              <a:t>Wyniki egzaminu gimnazjalnego </a:t>
            </a:r>
            <a:br>
              <a:rPr lang="pl-PL" sz="3200" dirty="0">
                <a:solidFill>
                  <a:prstClr val="black"/>
                </a:solidFill>
              </a:rPr>
            </a:br>
            <a:r>
              <a:rPr lang="pl-PL" sz="3200" dirty="0">
                <a:solidFill>
                  <a:prstClr val="black"/>
                </a:solidFill>
              </a:rPr>
              <a:t>w powiatach  2011 roku </a:t>
            </a:r>
            <a:r>
              <a:rPr lang="pl-PL" sz="3200" dirty="0" smtClean="0">
                <a:solidFill>
                  <a:prstClr val="black"/>
                </a:solidFill>
              </a:rPr>
              <a:t/>
            </a:r>
            <a:br>
              <a:rPr lang="pl-PL" sz="3200" dirty="0" smtClean="0">
                <a:solidFill>
                  <a:prstClr val="black"/>
                </a:solidFill>
              </a:rPr>
            </a:br>
            <a:r>
              <a:rPr lang="pl-PL" sz="3200" dirty="0" smtClean="0">
                <a:solidFill>
                  <a:prstClr val="black"/>
                </a:solidFill>
              </a:rPr>
              <a:t>(</a:t>
            </a:r>
            <a:r>
              <a:rPr lang="pl-PL" sz="3200" dirty="0">
                <a:solidFill>
                  <a:prstClr val="black"/>
                </a:solidFill>
              </a:rPr>
              <a:t>część </a:t>
            </a:r>
            <a:r>
              <a:rPr lang="pl-PL" sz="3200" dirty="0" smtClean="0">
                <a:solidFill>
                  <a:prstClr val="black"/>
                </a:solidFill>
              </a:rPr>
              <a:t>matematyczno-przyrodnicza)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Wynik średni kraju</a:t>
            </a:r>
            <a:br>
              <a:rPr lang="pl-PL" b="1" dirty="0" smtClean="0"/>
            </a:br>
            <a:r>
              <a:rPr lang="pl-PL" b="1" dirty="0" smtClean="0"/>
              <a:t>23,63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b="1" dirty="0" smtClean="0"/>
              <a:t>Wynik średni województwa </a:t>
            </a:r>
            <a:br>
              <a:rPr lang="pl-PL" sz="2700" b="1" dirty="0" smtClean="0"/>
            </a:br>
            <a:r>
              <a:rPr lang="pl-PL" sz="2700" b="1" dirty="0" smtClean="0"/>
              <a:t>22,65</a:t>
            </a:r>
            <a:br>
              <a:rPr lang="pl-PL" sz="2700" b="1" dirty="0" smtClean="0"/>
            </a:br>
            <a:r>
              <a:rPr lang="pl-PL" dirty="0" smtClean="0">
                <a:solidFill>
                  <a:srgbClr val="C00000"/>
                </a:solidFill>
              </a:rPr>
              <a:t/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Wynik średni szkół  powiatu lipnowskiego </a:t>
            </a:r>
            <a:r>
              <a:rPr lang="pl-PL" sz="2400" b="1" dirty="0" smtClean="0">
                <a:solidFill>
                  <a:srgbClr val="C00000"/>
                </a:solidFill>
              </a:rPr>
              <a:t>20,43</a:t>
            </a:r>
            <a:endParaRPr lang="pl-PL" sz="2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pl-PL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225</Words>
  <Application>Microsoft Office PowerPoint</Application>
  <PresentationFormat>Pokaz na ekranie (4:3)</PresentationFormat>
  <Paragraphs>61</Paragraphs>
  <Slides>24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Wyniki egzaminów gimnazjalnych szkół powiatu lipnowskiego  w roku 2011</vt:lpstr>
      <vt:lpstr>Slajd 2</vt:lpstr>
      <vt:lpstr>Wynik średni gimnazjów województwa kujawsko-pomorskiego na tle innych województw 2011 r.</vt:lpstr>
      <vt:lpstr>Część humanistyczna</vt:lpstr>
      <vt:lpstr>Wyniki egzaminu gimnazjalnego  w powiatach  2011 roku (część humanistyczna)</vt:lpstr>
      <vt:lpstr>Wynik średni kraju 25,31  Wynik średni województwa  część humanistyczna 24,26 </vt:lpstr>
      <vt:lpstr>Część matematyczno-przyrodnicza</vt:lpstr>
      <vt:lpstr>Wyniki egzaminu gimnazjalnego  w powiatach  2011 roku  (część matematyczno-przyrodnicza)</vt:lpstr>
      <vt:lpstr>Wynik średni kraju 23,63  Wynik średni województwa  22,65  </vt:lpstr>
      <vt:lpstr>Egzamin gimnazjalny język angielski</vt:lpstr>
      <vt:lpstr>Wyniki egzaminu gimnazjalnego  w powiatach  2011 roku (język angielski)</vt:lpstr>
      <vt:lpstr>Egzamin gimnazjalny język niemiecki</vt:lpstr>
      <vt:lpstr>Wyniki egzaminu gimnazjalnego  w powiatach  2011 roku (język niemiecki)</vt:lpstr>
      <vt:lpstr>Slajd 14</vt:lpstr>
      <vt:lpstr>Część humanistyczna</vt:lpstr>
      <vt:lpstr>Część matematyczno-przyrodnicza</vt:lpstr>
      <vt:lpstr>Język angielski</vt:lpstr>
      <vt:lpstr>Język niemiecki</vt:lpstr>
      <vt:lpstr>Wyniki egzaminu gimnazjalnego  w powiatach  2010 roku (część humanistyczna)</vt:lpstr>
      <vt:lpstr>Wyniki egzaminu gimnazjalnego  w powiatach  2010 roku (część matematyczno-przyrodnicza)</vt:lpstr>
      <vt:lpstr>Slajd 21</vt:lpstr>
      <vt:lpstr>Powiaty przy uwzględnieniu wartości liczbowej EWD  za okres 2008-2010</vt:lpstr>
      <vt:lpstr>Powiaty przy uwzględnieniu wartości liczbowej  EWD za okres 2008-2010 część matematyczno-przyrodnicza</vt:lpstr>
      <vt:lpstr>Wnioski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Kuratorium</dc:creator>
  <cp:lastModifiedBy>Krzysztof</cp:lastModifiedBy>
  <cp:revision>33</cp:revision>
  <dcterms:created xsi:type="dcterms:W3CDTF">2011-10-16T19:39:20Z</dcterms:created>
  <dcterms:modified xsi:type="dcterms:W3CDTF">2012-05-12T11:55:01Z</dcterms:modified>
</cp:coreProperties>
</file>