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C8764-2E00-494E-9486-B63B7A68745E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95600-ED19-49A2-827F-EC242C280C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75B6F-56B4-4AA5-868A-EFA5516B8DC6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1D32D-F9CB-460E-B6D7-20BC310B7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1D32D-F9CB-460E-B6D7-20BC310B729D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1D32D-F9CB-460E-B6D7-20BC310B729D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0BCF2B-FD55-4BC7-8232-572C6163CBC1}" type="datetimeFigureOut">
              <a:rPr lang="pl-PL" smtClean="0"/>
              <a:pPr/>
              <a:t>2011-06-08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7CBD7B-17DB-4337-A75F-B934F52E3D8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249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300" dirty="0" smtClean="0"/>
              <a:t>Bezpieczny sport i wypoczynek- 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000" dirty="0" smtClean="0"/>
              <a:t>urazy rdzenia kręgowego                                          jako skutek brawury wakacyjnej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7854696" cy="1752600"/>
          </a:xfrm>
        </p:spPr>
        <p:txBody>
          <a:bodyPr/>
          <a:lstStyle/>
          <a:p>
            <a:r>
              <a:rPr lang="pl-PL" dirty="0" smtClean="0"/>
              <a:t>Fundacja Aktywnej Rehabilitacji</a:t>
            </a:r>
          </a:p>
          <a:p>
            <a:r>
              <a:rPr lang="pl-PL" dirty="0" smtClean="0"/>
              <a:t>Aleksandra Jaźwińska</a:t>
            </a:r>
          </a:p>
        </p:txBody>
      </p:sp>
      <p:pic>
        <p:nvPicPr>
          <p:cNvPr id="5" name="Obraz 4" descr="far_logo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789040"/>
            <a:ext cx="2679688" cy="2253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NASTĘPSTWA URK: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17440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C1-C5-</a:t>
            </a:r>
            <a:r>
              <a:rPr lang="pl-PL" dirty="0" smtClean="0"/>
              <a:t> porażenie wszystkich mięśni kończyn górnych, tułowia i kończyn dolnych</a:t>
            </a:r>
          </a:p>
          <a:p>
            <a:r>
              <a:rPr lang="pl-PL" b="1" dirty="0" smtClean="0"/>
              <a:t>Poniżej C5- </a:t>
            </a:r>
            <a:r>
              <a:rPr lang="pl-PL" dirty="0" smtClean="0"/>
              <a:t>porażenie kończyn dolnych i tułowia,  z zachowaniem funkcji zginacza łokci</a:t>
            </a:r>
          </a:p>
          <a:p>
            <a:r>
              <a:rPr lang="pl-PL" b="1" dirty="0" smtClean="0"/>
              <a:t>Poniżej C7- </a:t>
            </a:r>
            <a:r>
              <a:rPr lang="pl-PL" dirty="0" smtClean="0"/>
              <a:t>zachowanie funkcji ręki</a:t>
            </a:r>
          </a:p>
          <a:p>
            <a:r>
              <a:rPr lang="pl-PL" b="1" dirty="0" smtClean="0"/>
              <a:t>Odcinek piersiowy- </a:t>
            </a:r>
            <a:r>
              <a:rPr lang="pl-PL" dirty="0" smtClean="0"/>
              <a:t>porażenie kończyn dolnych, częściowo tułowia, pęcherza i odbytu</a:t>
            </a:r>
          </a:p>
          <a:p>
            <a:r>
              <a:rPr lang="pl-PL" b="1" dirty="0" smtClean="0"/>
              <a:t>Odcinek lędźwiowy- </a:t>
            </a:r>
            <a:r>
              <a:rPr lang="pl-PL" dirty="0" smtClean="0"/>
              <a:t>porażenie wiotkie kończyn dolnych, zaburzenia w procesach wydalania moczu i stolca</a:t>
            </a:r>
          </a:p>
          <a:p>
            <a:pPr algn="ctr">
              <a:buNone/>
            </a:pPr>
            <a:r>
              <a:rPr lang="pl-PL" dirty="0"/>
              <a:t>	</a:t>
            </a:r>
            <a:r>
              <a:rPr lang="pl-PL" b="1" dirty="0" smtClean="0"/>
              <a:t>KAŻDY URAZ RDZENIA MA BARDZO INDYWIDUALNY PRZEBIEG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NASTĘPSTWA URK: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Wstrząs rdzeniowy</a:t>
            </a:r>
          </a:p>
          <a:p>
            <a:r>
              <a:rPr lang="pl-PL" sz="3200" dirty="0" smtClean="0"/>
              <a:t>Spastyczność</a:t>
            </a:r>
          </a:p>
          <a:p>
            <a:r>
              <a:rPr lang="pl-PL" sz="3200" dirty="0" smtClean="0"/>
              <a:t>Zaburzenia wydolności oddechowej</a:t>
            </a:r>
          </a:p>
          <a:p>
            <a:r>
              <a:rPr lang="pl-PL" sz="3200" dirty="0" smtClean="0"/>
              <a:t>Zaburzenia w układzie krążenia</a:t>
            </a:r>
          </a:p>
          <a:p>
            <a:r>
              <a:rPr lang="pl-PL" sz="3200" dirty="0" smtClean="0"/>
              <a:t>Zaburzenia termoregulacji</a:t>
            </a:r>
          </a:p>
          <a:p>
            <a:r>
              <a:rPr lang="pl-PL" sz="3200" dirty="0" err="1" smtClean="0"/>
              <a:t>Dysrefleksja</a:t>
            </a:r>
            <a:r>
              <a:rPr lang="pl-PL" sz="3200" dirty="0" smtClean="0"/>
              <a:t> autonomiczna</a:t>
            </a:r>
          </a:p>
          <a:p>
            <a:r>
              <a:rPr lang="pl-PL" sz="3200" dirty="0" smtClean="0"/>
              <a:t>Skostnienia okołostawowe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NASTĘPSTWA URK: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Zaburzenia w wydalaniu stolca </a:t>
            </a:r>
          </a:p>
          <a:p>
            <a:r>
              <a:rPr lang="pl-PL" sz="3200" dirty="0" smtClean="0"/>
              <a:t>Zaburzenia urologiczne</a:t>
            </a:r>
          </a:p>
          <a:p>
            <a:r>
              <a:rPr lang="pl-PL" sz="3200" dirty="0" smtClean="0"/>
              <a:t>Odleżyny</a:t>
            </a:r>
          </a:p>
          <a:p>
            <a:r>
              <a:rPr lang="pl-PL" sz="3200" dirty="0" smtClean="0"/>
              <a:t>Zaburzenia sfery seksualnej</a:t>
            </a:r>
          </a:p>
          <a:p>
            <a:r>
              <a:rPr lang="pl-PL" sz="3200" dirty="0" smtClean="0"/>
              <a:t>Wózek inwalidzki</a:t>
            </a:r>
          </a:p>
          <a:p>
            <a:r>
              <a:rPr lang="pl-PL" sz="3200" dirty="0" smtClean="0"/>
              <a:t>Śmierć</a:t>
            </a:r>
          </a:p>
          <a:p>
            <a:r>
              <a:rPr lang="pl-PL" sz="3200" dirty="0" smtClean="0"/>
              <a:t>Następstwa psychospołeczne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PRZYCZYNY URK: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3650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Skoki do wody (alkohol, narkotyki, brawura…)</a:t>
            </a:r>
          </a:p>
          <a:p>
            <a:r>
              <a:rPr lang="pl-PL" sz="2800" dirty="0" smtClean="0"/>
              <a:t>Wypadki samochodowe (brak pasów, brak zagłówka, nadmierna prędkość, nieodpowiedzialne zachowanie na drodze, alkohol, narkotyki)</a:t>
            </a:r>
          </a:p>
          <a:p>
            <a:endParaRPr lang="pl-PL" dirty="0" smtClean="0"/>
          </a:p>
        </p:txBody>
      </p:sp>
      <p:pic>
        <p:nvPicPr>
          <p:cNvPr id="4" name="Obraz 3" descr="bezkas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933056"/>
            <a:ext cx="3888432" cy="2533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/>
          <a:lstStyle/>
          <a:p>
            <a:r>
              <a:rPr lang="pl-PL" sz="3600" dirty="0" smtClean="0"/>
              <a:t>Wypadki motocyklowe </a:t>
            </a:r>
            <a:r>
              <a:rPr lang="pl-PL" sz="3600" dirty="0" smtClean="0"/>
              <a:t>i </a:t>
            </a:r>
            <a:r>
              <a:rPr lang="pl-PL" sz="3600" smtClean="0"/>
              <a:t>na rowerze (brak </a:t>
            </a:r>
            <a:r>
              <a:rPr lang="pl-PL" sz="3600" dirty="0" smtClean="0"/>
              <a:t>kasku, niezapięty kask, brak ochrony tułowia)</a:t>
            </a:r>
          </a:p>
          <a:p>
            <a:r>
              <a:rPr lang="pl-PL" sz="3600" dirty="0" smtClean="0"/>
              <a:t>Upadki z wysokości (skok z okna, wypadki na budowie, upadek z konia)</a:t>
            </a:r>
          </a:p>
          <a:p>
            <a:r>
              <a:rPr lang="pl-PL" sz="3600" dirty="0" smtClean="0"/>
              <a:t>Maszyny rolnicze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PRZYCZYNY URK: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1984" y="1052736"/>
            <a:ext cx="74020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FUNDACJA AKTYWNEJ REHABILITACJI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Od 1988 roku kompleksowy program aktywizacji społecznej i zawodowej dla osób po urazie rdzenia kręgowego, poruszających się na wózkach inwalidzkich</a:t>
            </a:r>
          </a:p>
          <a:p>
            <a:r>
              <a:rPr lang="pl-PL" sz="2800" dirty="0" smtClean="0"/>
              <a:t>Uczymy samodzielności i niezależnego, aktywnego życia</a:t>
            </a:r>
            <a:endParaRPr lang="pl-PL" sz="2800" dirty="0"/>
          </a:p>
        </p:txBody>
      </p:sp>
      <p:pic>
        <p:nvPicPr>
          <p:cNvPr id="4" name="Obraz 3" descr="rugb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509120"/>
            <a:ext cx="3281190" cy="2196499"/>
          </a:xfrm>
          <a:prstGeom prst="rect">
            <a:avLst/>
          </a:prstGeom>
        </p:spPr>
      </p:pic>
      <p:pic>
        <p:nvPicPr>
          <p:cNvPr id="5" name="Obraz 4" descr="far_logo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764704"/>
            <a:ext cx="1566556" cy="1317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3160" y="1196752"/>
            <a:ext cx="75608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FUNDACJA AKTYWNEJ REHABILITACJI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pl-PL" dirty="0" smtClean="0"/>
              <a:t>Instruktor- wzorzec osobowy (osoba poruszająca się na wózku)</a:t>
            </a:r>
          </a:p>
          <a:p>
            <a:r>
              <a:rPr lang="pl-PL" dirty="0" smtClean="0"/>
              <a:t>„Pierwszy kontakt”</a:t>
            </a:r>
          </a:p>
          <a:p>
            <a:r>
              <a:rPr lang="pl-PL" dirty="0" smtClean="0"/>
              <a:t>Obozy aktywnej rehabilitacji</a:t>
            </a:r>
          </a:p>
          <a:p>
            <a:r>
              <a:rPr lang="pl-PL" dirty="0" smtClean="0"/>
              <a:t>Obozy specjalistyczne</a:t>
            </a:r>
          </a:p>
          <a:p>
            <a:r>
              <a:rPr lang="pl-PL" dirty="0" smtClean="0"/>
              <a:t>Polska Liga Rugby na Wózkach</a:t>
            </a:r>
          </a:p>
          <a:p>
            <a:r>
              <a:rPr lang="pl-PL" dirty="0" smtClean="0"/>
              <a:t>Obozy dziecięce, młodzieżowe, kobiece</a:t>
            </a:r>
          </a:p>
          <a:p>
            <a:r>
              <a:rPr lang="pl-PL" dirty="0" smtClean="0"/>
              <a:t>Szkolenia dla rodziców, szkolenia personelu medycznego</a:t>
            </a:r>
          </a:p>
          <a:p>
            <a:endParaRPr lang="pl-PL" dirty="0"/>
          </a:p>
        </p:txBody>
      </p:sp>
      <p:pic>
        <p:nvPicPr>
          <p:cNvPr id="4" name="Obraz 3" descr="far_logo5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764704"/>
            <a:ext cx="1566556" cy="1317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229600" cy="1143000"/>
          </a:xfrm>
        </p:spPr>
        <p:txBody>
          <a:bodyPr/>
          <a:lstStyle/>
          <a:p>
            <a:pPr algn="r"/>
            <a:r>
              <a:rPr lang="pl-PL" dirty="0" smtClean="0"/>
              <a:t>Dziękujemy za uwagę!</a:t>
            </a:r>
            <a:endParaRPr lang="pl-PL" dirty="0"/>
          </a:p>
        </p:txBody>
      </p:sp>
      <p:pic>
        <p:nvPicPr>
          <p:cNvPr id="6" name="Symbol zastępczy zawartości 5" descr="far_logo5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412776"/>
            <a:ext cx="3628904" cy="3051778"/>
          </a:xfrm>
        </p:spPr>
      </p:pic>
      <p:sp>
        <p:nvSpPr>
          <p:cNvPr id="7" name="pole tekstowe 6"/>
          <p:cNvSpPr txBox="1"/>
          <p:nvPr/>
        </p:nvSpPr>
        <p:spPr>
          <a:xfrm>
            <a:off x="2627784" y="472514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err="1" smtClean="0">
                <a:solidFill>
                  <a:schemeClr val="accent1">
                    <a:lumMod val="75000"/>
                  </a:schemeClr>
                </a:solidFill>
              </a:rPr>
              <a:t>www.far.org.pl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KRĘGOSŁUP I RDZEŃ KRĘGOWY BUDOWA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68880"/>
            <a:ext cx="6120680" cy="3624416"/>
          </a:xfrm>
        </p:spPr>
        <p:txBody>
          <a:bodyPr>
            <a:normAutofit fontScale="92500" lnSpcReduction="10000"/>
          </a:bodyPr>
          <a:lstStyle/>
          <a:p>
            <a:r>
              <a:rPr lang="pl-PL" sz="3200" dirty="0" smtClean="0"/>
              <a:t>Część ośrodkowego układu nerwowego</a:t>
            </a:r>
          </a:p>
          <a:p>
            <a:r>
              <a:rPr lang="pl-PL" sz="3200" dirty="0" smtClean="0"/>
              <a:t>8 kręgów szyjnych</a:t>
            </a:r>
            <a:br>
              <a:rPr lang="pl-PL" sz="3200" dirty="0" smtClean="0"/>
            </a:br>
            <a:r>
              <a:rPr lang="pl-PL" sz="3200" dirty="0" smtClean="0"/>
              <a:t>12 kręgów piersiowych</a:t>
            </a:r>
            <a:br>
              <a:rPr lang="pl-PL" sz="3200" dirty="0" smtClean="0"/>
            </a:br>
            <a:r>
              <a:rPr lang="pl-PL" sz="3200" dirty="0" smtClean="0"/>
              <a:t>5 kręgów lędźwiowych</a:t>
            </a:r>
            <a:br>
              <a:rPr lang="pl-PL" sz="3200" dirty="0" smtClean="0"/>
            </a:br>
            <a:r>
              <a:rPr lang="pl-PL" sz="3200" dirty="0" smtClean="0"/>
              <a:t>5 kręgów krzyżowych (kość krzyżowa)</a:t>
            </a:r>
            <a:br>
              <a:rPr lang="pl-PL" sz="3200" dirty="0" smtClean="0"/>
            </a:br>
            <a:r>
              <a:rPr lang="pl-PL" sz="3200" dirty="0" smtClean="0"/>
              <a:t>1 krąg </a:t>
            </a:r>
            <a:r>
              <a:rPr lang="pl-PL" sz="3200" dirty="0" err="1" smtClean="0"/>
              <a:t>guziczny</a:t>
            </a:r>
            <a:r>
              <a:rPr lang="pl-PL" sz="3200" dirty="0" smtClean="0"/>
              <a:t> (kość ogonowa)</a:t>
            </a:r>
            <a:endParaRPr lang="pl-PL" sz="3200" dirty="0"/>
          </a:p>
        </p:txBody>
      </p:sp>
      <p:pic>
        <p:nvPicPr>
          <p:cNvPr id="4" name="Obraz 3" descr="kregoslu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772816"/>
            <a:ext cx="1981922" cy="4797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KRĘGOSŁUP- FUNKCJE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07769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Ochrona rdzenia kręgowego</a:t>
            </a:r>
          </a:p>
          <a:p>
            <a:r>
              <a:rPr lang="pl-PL" sz="3200" dirty="0" smtClean="0"/>
              <a:t>Rola podporowo- statyczna</a:t>
            </a:r>
          </a:p>
          <a:p>
            <a:r>
              <a:rPr lang="pl-PL" sz="3200" dirty="0" smtClean="0"/>
              <a:t>Rola ruchowo- dynamiczna</a:t>
            </a:r>
          </a:p>
          <a:p>
            <a:r>
              <a:rPr lang="pl-PL" sz="3200" dirty="0" smtClean="0"/>
              <a:t>Amortyzator (krzywizny kręgosłupa)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RDZEŃ KRĘGOWY- FUNKCJE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58175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Przewodzenie impulsów odnoszących się do czucia, bólu i motoryki (interpretacja i źródło impulsów wywołujących ruch)</a:t>
            </a:r>
          </a:p>
          <a:p>
            <a:r>
              <a:rPr lang="pl-PL" sz="3200" dirty="0"/>
              <a:t>R</a:t>
            </a:r>
            <a:r>
              <a:rPr lang="pl-PL" sz="3200" dirty="0" smtClean="0"/>
              <a:t>dzeń przedłużony- m.in. ośrodek oddychania, połykania, wymiotny, naczynioruchowy…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URAZY KRĘGOSŁUPA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BY DOSZŁO DO USZKODZENIA KRĘGOSŁUPA MUSZĄ ZADZIAŁAĆ STOSUNKOWO DUŻE SIŁY PRZEKRACZAJĄCE JEGO ZDOLNOŚCI AMORTYZACYJNE (CHYBA, ŻE NIEWIELKA SIŁA NAKŁADA SIĘ NA ISTNIEJĄCY WCZEŚNIEJ DEFEKT)</a:t>
            </a:r>
          </a:p>
          <a:p>
            <a:r>
              <a:rPr lang="pl-PL" dirty="0" smtClean="0"/>
              <a:t>NARAŻONE ODCINKI KRĘGOSŁUPA CHARAKTERYZUJĄCE SIĘ DUŻĄ RUCHOMOŚCIĄ FIZJOLOGICZNĄ- ODCINEK SZYJNY I LĘDŹWIOWY, GŁÓWNIE Th12-L1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URAZY KRĘGOSŁUPA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Złamanie kompresyjne- </a:t>
            </a:r>
            <a:r>
              <a:rPr lang="pl-PL" sz="3200" dirty="0" smtClean="0"/>
              <a:t>uraz w osi kręgosłupa (skoki do wody, uderzenie w głowę spadającym ciężarem, upadek na głowę). Najczęściej są to złamania stabilne.</a:t>
            </a:r>
          </a:p>
          <a:p>
            <a:r>
              <a:rPr lang="pl-PL" sz="3200" b="1" dirty="0" smtClean="0"/>
              <a:t>Złamanie wybuchowe- </a:t>
            </a:r>
            <a:r>
              <a:rPr lang="pl-PL" sz="3200" dirty="0" smtClean="0"/>
              <a:t>większe siły działające na oś kręgosłupa. Występuje uszkodzenie więzadeł kręgosłupa oraz duża ilość odłamów kostnych. Złamanie niestabilne- zagrożenie życia.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000" dirty="0" smtClean="0"/>
              <a:t>   URAZ KRĘGOSŁUPA NIE JEST RÓWNOZNACZNY Z URAZEM RDZENIA KRĘGOWEGO!</a:t>
            </a:r>
          </a:p>
          <a:p>
            <a:pPr algn="ctr">
              <a:buNone/>
            </a:pPr>
            <a:endParaRPr lang="pl-PL" sz="4000" dirty="0"/>
          </a:p>
          <a:p>
            <a:pPr algn="ctr">
              <a:buNone/>
            </a:pPr>
            <a:r>
              <a:rPr lang="pl-PL" sz="4000" dirty="0" smtClean="0"/>
              <a:t>DOPIERO URAZ RDZENIA KRĘGOWEGO DAJE SKUTKI NEUROLOGICZNE.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URAZY TOWARZYSZĄCE URK: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Urazy czaszkowo- mózgowe</a:t>
            </a:r>
          </a:p>
          <a:p>
            <a:r>
              <a:rPr lang="pl-PL" sz="3200" dirty="0" smtClean="0"/>
              <a:t>Stłuczenia płuc z powikłaniami</a:t>
            </a:r>
          </a:p>
          <a:p>
            <a:r>
              <a:rPr lang="pl-PL" sz="3200" dirty="0" smtClean="0"/>
              <a:t>Złamania kończyn dolnych i kończyn górnych</a:t>
            </a:r>
          </a:p>
          <a:p>
            <a:r>
              <a:rPr lang="pl-PL" sz="3200" dirty="0" smtClean="0"/>
              <a:t>Złamania w obrębie miednicy</a:t>
            </a:r>
          </a:p>
          <a:p>
            <a:r>
              <a:rPr lang="pl-PL" sz="3200" dirty="0" smtClean="0"/>
              <a:t>Urazy wielonarządowe</a:t>
            </a:r>
          </a:p>
          <a:p>
            <a:endParaRPr lang="pl-PL" sz="3200" dirty="0"/>
          </a:p>
          <a:p>
            <a:pPr algn="ctr">
              <a:buNone/>
            </a:pPr>
            <a:r>
              <a:rPr lang="pl-PL" sz="3200" b="1" dirty="0" smtClean="0"/>
              <a:t>ZNIESIENIE CZUCIA!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URK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Uszkodzenie pierwotne- </a:t>
            </a:r>
            <a:r>
              <a:rPr lang="pl-PL" sz="3200" dirty="0" smtClean="0"/>
              <a:t>przerwanie, przecięcie, </a:t>
            </a:r>
            <a:r>
              <a:rPr lang="pl-PL" sz="3200" smtClean="0"/>
              <a:t>zmiażdżenie  rdzenia </a:t>
            </a:r>
            <a:r>
              <a:rPr lang="pl-PL" sz="3200" dirty="0" smtClean="0"/>
              <a:t>lub przerwanie </a:t>
            </a:r>
            <a:r>
              <a:rPr lang="pl-PL" sz="3200" smtClean="0"/>
              <a:t>ukrwienia rdzenia.</a:t>
            </a:r>
            <a:endParaRPr lang="pl-PL" sz="3200" dirty="0" smtClean="0"/>
          </a:p>
          <a:p>
            <a:r>
              <a:rPr lang="pl-PL" sz="3200" b="1" dirty="0" smtClean="0"/>
              <a:t>Uszkodzenie wtórne- </a:t>
            </a:r>
            <a:r>
              <a:rPr lang="pl-PL" sz="3200" dirty="0" smtClean="0"/>
              <a:t>wynik uszkodzenia naczyń krwionośnych, obrzęku lub ucisku, jaki wywiera na rdzeń zbierająca się w kanale rdzeniowym krew- </a:t>
            </a:r>
            <a:r>
              <a:rPr lang="pl-PL" sz="3200" b="1" dirty="0" smtClean="0"/>
              <a:t>NAJCZĘŚCIEJ</a:t>
            </a:r>
            <a:r>
              <a:rPr lang="pl-PL" sz="3200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552</TotalTime>
  <Words>494</Words>
  <Application>Microsoft Office PowerPoint</Application>
  <PresentationFormat>Pokaz na ekranie (4:3)</PresentationFormat>
  <Paragraphs>79</Paragraphs>
  <Slides>17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Przepływ</vt:lpstr>
      <vt:lpstr>Bezpieczny sport i wypoczynek-  urazy rdzenia kręgowego                                          jako skutek brawury wakacyjnej</vt:lpstr>
      <vt:lpstr>KRĘGOSŁUP I RDZEŃ KRĘGOWY BUDOWA</vt:lpstr>
      <vt:lpstr>KRĘGOSŁUP- FUNKCJE</vt:lpstr>
      <vt:lpstr>RDZEŃ KRĘGOWY- FUNKCJE</vt:lpstr>
      <vt:lpstr>URAZY KRĘGOSŁUPA</vt:lpstr>
      <vt:lpstr>URAZY KRĘGOSŁUPA</vt:lpstr>
      <vt:lpstr>Slajd 7</vt:lpstr>
      <vt:lpstr>URAZY TOWARZYSZĄCE URK:</vt:lpstr>
      <vt:lpstr>URK</vt:lpstr>
      <vt:lpstr>NASTĘPSTWA URK:</vt:lpstr>
      <vt:lpstr>NASTĘPSTWA URK:</vt:lpstr>
      <vt:lpstr>NASTĘPSTWA URK:</vt:lpstr>
      <vt:lpstr>PRZYCZYNY URK:</vt:lpstr>
      <vt:lpstr>PRZYCZYNY URK:</vt:lpstr>
      <vt:lpstr>FUNDACJA AKTYWNEJ REHABILITACJI</vt:lpstr>
      <vt:lpstr>FUNDACJA AKTYWNEJ REHABILITACJI</vt:lpstr>
      <vt:lpstr>Dziękujemy za uwagę!</vt:lpstr>
    </vt:vector>
  </TitlesOfParts>
  <Company>Fundacja Aktywnej Rehabilitacji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biuro</dc:creator>
  <cp:lastModifiedBy>biuro</cp:lastModifiedBy>
  <cp:revision>44</cp:revision>
  <dcterms:created xsi:type="dcterms:W3CDTF">2011-06-06T05:43:47Z</dcterms:created>
  <dcterms:modified xsi:type="dcterms:W3CDTF">2011-06-08T07:44:25Z</dcterms:modified>
</cp:coreProperties>
</file>