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57" r:id="rId4"/>
    <p:sldId id="281" r:id="rId5"/>
    <p:sldId id="266" r:id="rId6"/>
    <p:sldId id="269" r:id="rId7"/>
    <p:sldId id="267" r:id="rId8"/>
    <p:sldId id="268" r:id="rId9"/>
    <p:sldId id="283" r:id="rId10"/>
    <p:sldId id="276" r:id="rId11"/>
    <p:sldId id="277" r:id="rId12"/>
    <p:sldId id="279" r:id="rId13"/>
    <p:sldId id="27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wykresudoprezentacjim&#322;odzie&#380;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wykresudoprezentacjim&#322;odzie&#380;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wykresudoprezentacjim&#322;odzie&#380;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Młodzież</a:t>
            </a:r>
            <a:r>
              <a:rPr lang="pl-PL" baseline="0" dirty="0" smtClean="0"/>
              <a:t> 15 – letnia zaangażowana w działalność klubów, kół zainteresowań lub organizacji (% badanych)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spPr>
              <a:solidFill>
                <a:schemeClr val="bg1"/>
              </a:solidFill>
            </c:spPr>
            <c:showVal val="1"/>
          </c:dLbls>
          <c:cat>
            <c:strRef>
              <c:f>Arkusz1!$B$8:$B$14</c:f>
              <c:strCache>
                <c:ptCount val="7"/>
                <c:pt idx="0">
                  <c:v>stowarzyszenie</c:v>
                </c:pt>
                <c:pt idx="1">
                  <c:v>klub sportowy</c:v>
                </c:pt>
                <c:pt idx="2">
                  <c:v>organizacja religijna</c:v>
                </c:pt>
                <c:pt idx="3">
                  <c:v>klub młodzieżowy</c:v>
                </c:pt>
                <c:pt idx="4">
                  <c:v>wolontariat lub działalność społeczna</c:v>
                </c:pt>
                <c:pt idx="5">
                  <c:v>inne</c:v>
                </c:pt>
                <c:pt idx="6">
                  <c:v>organizacja młodzieżowa, np.harcerstwo</c:v>
                </c:pt>
              </c:strCache>
            </c:strRef>
          </c:cat>
          <c:val>
            <c:numRef>
              <c:f>Arkusz1!$C$8:$C$14</c:f>
              <c:numCache>
                <c:formatCode>General</c:formatCode>
                <c:ptCount val="7"/>
                <c:pt idx="0">
                  <c:v>37</c:v>
                </c:pt>
                <c:pt idx="1">
                  <c:v>31.3</c:v>
                </c:pt>
                <c:pt idx="2">
                  <c:v>17.5</c:v>
                </c:pt>
                <c:pt idx="3">
                  <c:v>15.5</c:v>
                </c:pt>
                <c:pt idx="4">
                  <c:v>12.8</c:v>
                </c:pt>
                <c:pt idx="5">
                  <c:v>12.4</c:v>
                </c:pt>
                <c:pt idx="6">
                  <c:v>8.4</c:v>
                </c:pt>
              </c:numCache>
            </c:numRef>
          </c:val>
        </c:ser>
        <c:shape val="box"/>
        <c:axId val="65723008"/>
        <c:axId val="69284224"/>
        <c:axId val="0"/>
      </c:bar3DChart>
      <c:catAx>
        <c:axId val="65723008"/>
        <c:scaling>
          <c:orientation val="minMax"/>
        </c:scaling>
        <c:axPos val="b"/>
        <c:tickLblPos val="nextTo"/>
        <c:crossAx val="69284224"/>
        <c:crosses val="autoZero"/>
        <c:auto val="1"/>
        <c:lblAlgn val="ctr"/>
        <c:lblOffset val="100"/>
      </c:catAx>
      <c:valAx>
        <c:axId val="69284224"/>
        <c:scaling>
          <c:orientation val="minMax"/>
        </c:scaling>
        <c:axPos val="l"/>
        <c:majorGridlines/>
        <c:numFmt formatCode="General" sourceLinked="1"/>
        <c:tickLblPos val="nextTo"/>
        <c:crossAx val="6572300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Młodzież</a:t>
            </a:r>
            <a:r>
              <a:rPr lang="pl-PL" baseline="0" dirty="0" smtClean="0"/>
              <a:t> 15- letnia uznająca </a:t>
            </a:r>
            <a:r>
              <a:rPr lang="pl-PL" baseline="0" dirty="0" smtClean="0"/>
              <a:t>tolerancję </a:t>
            </a:r>
            <a:r>
              <a:rPr lang="pl-PL" baseline="0" dirty="0" smtClean="0"/>
              <a:t>i szacunek dla innych ludzi za ważne lub nieważne w jej życiu ( % badanych)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Lbls>
            <c:spPr>
              <a:solidFill>
                <a:schemeClr val="bg1"/>
              </a:solidFill>
            </c:spPr>
            <c:showVal val="1"/>
          </c:dLbls>
          <c:cat>
            <c:strRef>
              <c:f>Arkusz1!$B$81:$B$84</c:f>
              <c:strCache>
                <c:ptCount val="4"/>
                <c:pt idx="0">
                  <c:v>bardzo ważne</c:v>
                </c:pt>
                <c:pt idx="1">
                  <c:v>raczej ważne</c:v>
                </c:pt>
                <c:pt idx="2">
                  <c:v>niezbyt ważne</c:v>
                </c:pt>
                <c:pt idx="3">
                  <c:v>zupełnie nieważne</c:v>
                </c:pt>
              </c:strCache>
            </c:strRef>
          </c:cat>
          <c:val>
            <c:numRef>
              <c:f>Arkusz1!$C$81:$C$84</c:f>
              <c:numCache>
                <c:formatCode>General</c:formatCode>
                <c:ptCount val="4"/>
                <c:pt idx="0">
                  <c:v>63.3</c:v>
                </c:pt>
                <c:pt idx="1">
                  <c:v>30.9</c:v>
                </c:pt>
                <c:pt idx="2">
                  <c:v>4.2</c:v>
                </c:pt>
                <c:pt idx="3">
                  <c:v>1.6</c:v>
                </c:pt>
              </c:numCache>
            </c:numRef>
          </c:val>
        </c:ser>
        <c:shape val="box"/>
        <c:axId val="69317376"/>
        <c:axId val="69318912"/>
        <c:axId val="0"/>
      </c:bar3DChart>
      <c:catAx>
        <c:axId val="69317376"/>
        <c:scaling>
          <c:orientation val="minMax"/>
        </c:scaling>
        <c:axPos val="b"/>
        <c:tickLblPos val="nextTo"/>
        <c:crossAx val="69318912"/>
        <c:crosses val="autoZero"/>
        <c:auto val="1"/>
        <c:lblAlgn val="ctr"/>
        <c:lblOffset val="100"/>
      </c:catAx>
      <c:valAx>
        <c:axId val="69318912"/>
        <c:scaling>
          <c:orientation val="minMax"/>
        </c:scaling>
        <c:axPos val="l"/>
        <c:majorGridlines/>
        <c:numFmt formatCode="General" sourceLinked="1"/>
        <c:tickLblPos val="nextTo"/>
        <c:crossAx val="69317376"/>
        <c:crosses val="autoZero"/>
        <c:crossBetween val="between"/>
      </c:valAx>
      <c:spPr>
        <a:noFill/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Młodzież</a:t>
            </a:r>
            <a:r>
              <a:rPr lang="pl-PL" baseline="0" dirty="0" smtClean="0"/>
              <a:t> 15 – letnia uznająca szkołę za ważną lub nieważną </a:t>
            </a:r>
            <a:r>
              <a:rPr lang="pl-PL" baseline="0" dirty="0" smtClean="0"/>
              <a:t/>
            </a:r>
            <a:br>
              <a:rPr lang="pl-PL" baseline="0" dirty="0" smtClean="0"/>
            </a:br>
            <a:r>
              <a:rPr lang="pl-PL" baseline="0" dirty="0" smtClean="0"/>
              <a:t>w </a:t>
            </a:r>
            <a:r>
              <a:rPr lang="pl-PL" baseline="0" dirty="0" smtClean="0"/>
              <a:t>jej </a:t>
            </a:r>
            <a:r>
              <a:rPr lang="pl-PL" baseline="0" dirty="0" smtClean="0"/>
              <a:t>życiu </a:t>
            </a:r>
            <a:r>
              <a:rPr lang="pl-PL" dirty="0" smtClean="0"/>
              <a:t> </a:t>
            </a:r>
            <a:r>
              <a:rPr lang="pl-PL" dirty="0" smtClean="0"/>
              <a:t>(%</a:t>
            </a:r>
            <a:r>
              <a:rPr lang="pl-PL" baseline="0" dirty="0" smtClean="0"/>
              <a:t> badanych)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00B050"/>
            </a:solidFill>
          </c:spPr>
          <c:dLbls>
            <c:spPr>
              <a:solidFill>
                <a:schemeClr val="bg1"/>
              </a:solidFill>
            </c:spPr>
            <c:showVal val="1"/>
          </c:dLbls>
          <c:cat>
            <c:strRef>
              <c:f>Arkusz1!$B$29:$B$32</c:f>
              <c:strCache>
                <c:ptCount val="4"/>
                <c:pt idx="0">
                  <c:v>bardzo ważna</c:v>
                </c:pt>
                <c:pt idx="1">
                  <c:v>raczej ważna</c:v>
                </c:pt>
                <c:pt idx="2">
                  <c:v>niezbyt ważna</c:v>
                </c:pt>
                <c:pt idx="3">
                  <c:v>zupełnie nieważna</c:v>
                </c:pt>
              </c:strCache>
            </c:strRef>
          </c:cat>
          <c:val>
            <c:numRef>
              <c:f>Arkusz1!$C$29:$C$32</c:f>
              <c:numCache>
                <c:formatCode>General</c:formatCode>
                <c:ptCount val="4"/>
                <c:pt idx="0">
                  <c:v>31.3</c:v>
                </c:pt>
                <c:pt idx="1">
                  <c:v>50.6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shape val="box"/>
        <c:axId val="69864064"/>
        <c:axId val="69898624"/>
        <c:axId val="0"/>
      </c:bar3DChart>
      <c:catAx>
        <c:axId val="69864064"/>
        <c:scaling>
          <c:orientation val="minMax"/>
        </c:scaling>
        <c:axPos val="b"/>
        <c:tickLblPos val="nextTo"/>
        <c:crossAx val="69898624"/>
        <c:crosses val="autoZero"/>
        <c:auto val="1"/>
        <c:lblAlgn val="ctr"/>
        <c:lblOffset val="100"/>
      </c:catAx>
      <c:valAx>
        <c:axId val="69898624"/>
        <c:scaling>
          <c:orientation val="minMax"/>
        </c:scaling>
        <c:axPos val="l"/>
        <c:majorGridlines/>
        <c:numFmt formatCode="General" sourceLinked="1"/>
        <c:tickLblPos val="nextTo"/>
        <c:crossAx val="6986406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Młodzież</a:t>
            </a:r>
            <a:r>
              <a:rPr lang="pl-PL" baseline="0" dirty="0" smtClean="0"/>
              <a:t> 15 – letnia uznająca pomysłowość i </a:t>
            </a:r>
            <a:r>
              <a:rPr lang="pl-PL" baseline="0" dirty="0" smtClean="0"/>
              <a:t>wyobraźnię</a:t>
            </a:r>
            <a:br>
              <a:rPr lang="pl-PL" baseline="0" dirty="0" smtClean="0"/>
            </a:br>
            <a:r>
              <a:rPr lang="pl-PL" baseline="0" dirty="0" smtClean="0"/>
              <a:t> </a:t>
            </a:r>
            <a:r>
              <a:rPr lang="pl-PL" baseline="0" dirty="0" smtClean="0"/>
              <a:t>za ważne lub nieważne w jej życiu (% badanych)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Lbls>
            <c:spPr>
              <a:solidFill>
                <a:schemeClr val="bg1"/>
              </a:solidFill>
            </c:spPr>
            <c:showVal val="1"/>
          </c:dLbls>
          <c:cat>
            <c:strRef>
              <c:f>Arkusz1!$B$52:$B$55</c:f>
              <c:strCache>
                <c:ptCount val="4"/>
                <c:pt idx="0">
                  <c:v>bardzo ważne</c:v>
                </c:pt>
                <c:pt idx="1">
                  <c:v>raczej ważne</c:v>
                </c:pt>
                <c:pt idx="2">
                  <c:v>niezbyt ważne</c:v>
                </c:pt>
                <c:pt idx="3">
                  <c:v>zupełnie nieważne</c:v>
                </c:pt>
              </c:strCache>
            </c:strRef>
          </c:cat>
          <c:val>
            <c:numRef>
              <c:f>Arkusz1!$C$52:$C$55</c:f>
              <c:numCache>
                <c:formatCode>General</c:formatCode>
                <c:ptCount val="4"/>
                <c:pt idx="0">
                  <c:v>49.2</c:v>
                </c:pt>
                <c:pt idx="1">
                  <c:v>41.9</c:v>
                </c:pt>
                <c:pt idx="2">
                  <c:v>7.7</c:v>
                </c:pt>
                <c:pt idx="3">
                  <c:v>1.2</c:v>
                </c:pt>
              </c:numCache>
            </c:numRef>
          </c:val>
        </c:ser>
        <c:shape val="box"/>
        <c:axId val="69923584"/>
        <c:axId val="69925120"/>
        <c:axId val="0"/>
      </c:bar3DChart>
      <c:catAx>
        <c:axId val="69923584"/>
        <c:scaling>
          <c:orientation val="minMax"/>
        </c:scaling>
        <c:axPos val="b"/>
        <c:tickLblPos val="nextTo"/>
        <c:crossAx val="69925120"/>
        <c:crosses val="autoZero"/>
        <c:auto val="1"/>
        <c:lblAlgn val="ctr"/>
        <c:lblOffset val="100"/>
      </c:catAx>
      <c:valAx>
        <c:axId val="69925120"/>
        <c:scaling>
          <c:orientation val="minMax"/>
        </c:scaling>
        <c:axPos val="l"/>
        <c:majorGridlines/>
        <c:numFmt formatCode="General" sourceLinked="1"/>
        <c:tickLblPos val="nextTo"/>
        <c:crossAx val="6992358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sz="1800" baseline="0" dirty="0" smtClean="0"/>
              <a:t>Jak stwierdzenie, że moje </a:t>
            </a:r>
            <a:r>
              <a:rPr lang="pl-PL" sz="1800" baseline="0" dirty="0"/>
              <a:t>życie jest wartościowe, opisuje młodzież 15 </a:t>
            </a:r>
            <a:r>
              <a:rPr lang="pl-PL" sz="1800" baseline="0" dirty="0" smtClean="0"/>
              <a:t>–letnią  </a:t>
            </a:r>
            <a:r>
              <a:rPr lang="pl-PL" sz="1800" baseline="0" dirty="0"/>
              <a:t>(% badanych)</a:t>
            </a:r>
            <a:endParaRPr lang="pl-PL" sz="1800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spPr>
              <a:solidFill>
                <a:schemeClr val="bg1"/>
              </a:solidFill>
            </c:spPr>
            <c:showVal val="1"/>
          </c:dLbls>
          <c:cat>
            <c:strRef>
              <c:f>Arkusz1!$A$3:$A$8</c:f>
              <c:strCache>
                <c:ptCount val="6"/>
                <c:pt idx="0">
                  <c:v>bardzo dobrze</c:v>
                </c:pt>
                <c:pt idx="1">
                  <c:v>dobrze</c:v>
                </c:pt>
                <c:pt idx="2">
                  <c:v>raczej dobrze</c:v>
                </c:pt>
                <c:pt idx="3">
                  <c:v>raczej źle</c:v>
                </c:pt>
                <c:pt idx="4">
                  <c:v>źle</c:v>
                </c:pt>
                <c:pt idx="5">
                  <c:v>bardzo źle</c:v>
                </c:pt>
              </c:strCache>
            </c:strRef>
          </c:cat>
          <c:val>
            <c:numRef>
              <c:f>Arkusz1!$B$3:$B$8</c:f>
              <c:numCache>
                <c:formatCode>General</c:formatCode>
                <c:ptCount val="6"/>
                <c:pt idx="0">
                  <c:v>21.8</c:v>
                </c:pt>
                <c:pt idx="1">
                  <c:v>36.5</c:v>
                </c:pt>
                <c:pt idx="2">
                  <c:v>28.8</c:v>
                </c:pt>
                <c:pt idx="3">
                  <c:v>8</c:v>
                </c:pt>
                <c:pt idx="4">
                  <c:v>2.9</c:v>
                </c:pt>
                <c:pt idx="5">
                  <c:v>2</c:v>
                </c:pt>
              </c:numCache>
            </c:numRef>
          </c:val>
        </c:ser>
        <c:shape val="box"/>
        <c:axId val="70167168"/>
        <c:axId val="70168960"/>
        <c:axId val="0"/>
      </c:bar3DChart>
      <c:catAx>
        <c:axId val="70167168"/>
        <c:scaling>
          <c:orientation val="minMax"/>
        </c:scaling>
        <c:axPos val="b"/>
        <c:tickLblPos val="nextTo"/>
        <c:crossAx val="70168960"/>
        <c:crosses val="autoZero"/>
        <c:auto val="1"/>
        <c:lblAlgn val="ctr"/>
        <c:lblOffset val="100"/>
      </c:catAx>
      <c:valAx>
        <c:axId val="70168960"/>
        <c:scaling>
          <c:orientation val="minMax"/>
        </c:scaling>
        <c:axPos val="l"/>
        <c:majorGridlines/>
        <c:numFmt formatCode="General" sourceLinked="1"/>
        <c:tickLblPos val="nextTo"/>
        <c:crossAx val="70167168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2A925-77C0-4264-89FA-96DD8A45C781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CB0DF-7B05-4B35-866E-58495A74A47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CB0DF-7B05-4B35-866E-58495A74A47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25C6-4B3E-48EE-AE84-0DB6034D7E5D}" type="datetimeFigureOut">
              <a:rPr lang="pl-PL" smtClean="0"/>
              <a:pPr/>
              <a:t>2010-11-04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74FE2-46A7-4ED4-9D95-36385C21972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2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72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l-PL" sz="72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384376"/>
          </a:xfrm>
        </p:spPr>
        <p:txBody>
          <a:bodyPr>
            <a:normAutofit/>
          </a:bodyPr>
          <a:lstStyle/>
          <a:p>
            <a:r>
              <a:rPr lang="pl-PL" sz="6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Młodzież</a:t>
            </a:r>
          </a:p>
          <a:p>
            <a:r>
              <a:rPr lang="pl-PL" sz="48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Wbrew </a:t>
            </a:r>
            <a:r>
              <a:rPr lang="pl-PL" sz="48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stereotypom</a:t>
            </a:r>
            <a:endParaRPr lang="pl-PL" sz="48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>
            <a:normAutofit/>
          </a:bodyPr>
          <a:lstStyle/>
          <a:p>
            <a:r>
              <a:rPr lang="pl-PL" sz="4000" dirty="0" smtClean="0"/>
              <a:t>Co wynika ze statystyk ?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76864" cy="3960440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Z badań HBSC nad zachowaniami zdrowotnymi młodzieży szkolnej wynika, że gimnazjalista to człowiek: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r>
              <a:rPr lang="pl-PL" b="1" dirty="0" smtClean="0">
                <a:solidFill>
                  <a:schemeClr val="tx1"/>
                </a:solidFill>
              </a:rPr>
              <a:t>Aktywny, zaangażowany w działalność różnych organizacji, mający pozytywny stosunek do wartości i autorytetów</a:t>
            </a:r>
          </a:p>
          <a:p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>
                <a:alpha val="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pl-PL" sz="2000" dirty="0" smtClean="0">
                <a:solidFill>
                  <a:prstClr val="black"/>
                </a:solidFill>
              </a:rPr>
              <a:t>Z tych samych badań nad zachowaniami zdrowotnymi młodzieży HBSC wynika, że bardzo silnymi czynnikami chroniącymi przed podejmowaniem zachowań ryzykownych są: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pl-PL" b="1" dirty="0" smtClean="0"/>
              <a:t>Pozytywny stosunek do wybranych wartości, autorytetów</a:t>
            </a:r>
          </a:p>
          <a:p>
            <a:r>
              <a:rPr lang="pl-PL" b="1" dirty="0" smtClean="0"/>
              <a:t>Przynależność do organizacji religijnych</a:t>
            </a:r>
            <a:br>
              <a:rPr lang="pl-PL" b="1" dirty="0" smtClean="0"/>
            </a:br>
            <a:r>
              <a:rPr lang="pl-PL" b="1" dirty="0" smtClean="0"/>
              <a:t>i stowarzyszeń</a:t>
            </a:r>
          </a:p>
          <a:p>
            <a:r>
              <a:rPr lang="pl-PL" b="1" dirty="0" smtClean="0"/>
              <a:t>Posiadanie konstruktywnych zainteresowań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pl-PL" sz="2200" dirty="0" smtClean="0"/>
              <a:t>Co my, dorośli - szkoła i inne instytucje – możemy zrobić dla </a:t>
            </a:r>
            <a:r>
              <a:rPr lang="pl-PL" sz="2200" dirty="0" smtClean="0"/>
              <a:t>młodzieży</a:t>
            </a:r>
            <a:br>
              <a:rPr lang="pl-PL" sz="2200" dirty="0" smtClean="0"/>
            </a:br>
            <a:r>
              <a:rPr lang="pl-PL" sz="2200" dirty="0" smtClean="0"/>
              <a:t> </a:t>
            </a:r>
            <a:r>
              <a:rPr lang="pl-PL" sz="2200" dirty="0" smtClean="0"/>
              <a:t>w  kwestii form spędzania wolnego czasu i organizowania wypoczynku ?</a:t>
            </a:r>
            <a:br>
              <a:rPr lang="pl-PL" sz="2200" dirty="0" smtClean="0"/>
            </a:br>
            <a:r>
              <a:rPr lang="pl-PL" sz="1800" dirty="0" smtClean="0"/>
              <a:t>na podstawie  ,,Białej Księgi młodzieży polskiej ”</a:t>
            </a:r>
            <a:br>
              <a:rPr lang="pl-PL" sz="18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 smtClean="0"/>
              <a:t>Dokonać ewaluacji oferty i form działań wszystkich placówek zajmujących się młodzieżą na terenie gminy lub powiatu,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Przeprowadzić ocenę kwalifikacji kadr,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Zwiększyć udział młodzieży w decydowaniu o kierunkach pracy instytucji kulturalnych,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Upowszechnić projekt edukacyjny jako metodę </a:t>
            </a:r>
            <a:r>
              <a:rPr lang="pl-PL" sz="2000" dirty="0" smtClean="0"/>
              <a:t>aktywizującą.</a:t>
            </a:r>
          </a:p>
          <a:p>
            <a:pPr algn="just">
              <a:lnSpc>
                <a:spcPct val="150000"/>
              </a:lnSpc>
              <a:buNone/>
            </a:pPr>
            <a:endParaRPr lang="pl-PL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DDEBCF">
                <a:alpha val="32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i rekomendacje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pl-PL" sz="2800" dirty="0" smtClean="0"/>
              <a:t>Budować programy profilaktyczne i wychowawcze  oraz ofertę dla gimnazjalistów, które opierają się na ich potencjale i naturalnych </a:t>
            </a:r>
            <a:r>
              <a:rPr lang="pl-PL" sz="2800" dirty="0" err="1" smtClean="0"/>
              <a:t>aktywnościach</a:t>
            </a:r>
            <a:r>
              <a:rPr lang="pl-PL" sz="2800" dirty="0" smtClean="0"/>
              <a:t>.</a:t>
            </a:r>
            <a:br>
              <a:rPr lang="pl-PL" sz="2800" dirty="0" smtClean="0"/>
            </a:br>
            <a:endParaRPr lang="pl-PL" sz="2800" dirty="0" smtClean="0"/>
          </a:p>
          <a:p>
            <a:pPr algn="just"/>
            <a:r>
              <a:rPr lang="pl-PL" sz="2800" dirty="0" smtClean="0"/>
              <a:t>Wzmacniać te cechy, które chronią przed podejmowaniem zachowań ryzykownych, na tym budować system oddziaływań wychowawczych </a:t>
            </a:r>
            <a:br>
              <a:rPr lang="pl-PL" sz="2800" dirty="0" smtClean="0"/>
            </a:br>
            <a:r>
              <a:rPr lang="pl-PL" sz="2800" dirty="0" smtClean="0"/>
              <a:t>i profilaktycznych.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 pytania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l-PL" sz="2000" dirty="0" smtClean="0"/>
              <a:t>Jakie kompetencje osobiste i społeczne gimnazjalistów zwiększają odporność na działanie zagrożeń w postaci substancji psychoaktywnych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 smtClean="0"/>
              <a:t>innych </a:t>
            </a:r>
            <a:r>
              <a:rPr lang="pl-PL" sz="2000" dirty="0" smtClean="0"/>
              <a:t>uzależnień ?</a:t>
            </a:r>
            <a:endParaRPr lang="pl-PL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2000" dirty="0" smtClean="0"/>
              <a:t>Co chroni przed zachowaniami, które w konsekwencji powodują nie tylko sięgnięcie po alkohol lub narkotyki, ale przede wszystkim skutkują ucieczką od realnego świata, </a:t>
            </a:r>
            <a:r>
              <a:rPr lang="pl-PL" sz="2000" dirty="0" smtClean="0"/>
              <a:t>w świat </a:t>
            </a:r>
            <a:r>
              <a:rPr lang="pl-PL" sz="2000" dirty="0" smtClean="0"/>
              <a:t>zastępczy, z którego często nie ma </a:t>
            </a:r>
            <a:r>
              <a:rPr lang="pl-PL" sz="2000" dirty="0" smtClean="0"/>
              <a:t>powrotu</a:t>
            </a:r>
            <a:r>
              <a:rPr lang="pl-PL" sz="2000" dirty="0" smtClean="0"/>
              <a:t> </a:t>
            </a:r>
            <a:r>
              <a:rPr lang="pl-PL" sz="2000" dirty="0" smtClean="0"/>
              <a:t>?</a:t>
            </a:r>
            <a:endParaRPr lang="pl-PL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2000" dirty="0" smtClean="0"/>
              <a:t>Jakie cechy osobowości oraz formy aktywności należy wzmacniać poprzez programy wychowawcze i </a:t>
            </a:r>
            <a:r>
              <a:rPr lang="pl-PL" sz="2000" dirty="0" smtClean="0"/>
              <a:t>profilaktyczne ?</a:t>
            </a:r>
            <a:endParaRPr lang="pl-PL" sz="20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l-PL" sz="2000" dirty="0" smtClean="0"/>
              <a:t>Jakie są oczekiwania młodych ludzi wobec </a:t>
            </a:r>
            <a:r>
              <a:rPr lang="pl-PL" sz="2000" dirty="0" smtClean="0"/>
              <a:t>instytucji i organizacji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kwestii form spędzania wolnego czasu, organizowania </a:t>
            </a:r>
            <a:r>
              <a:rPr lang="pl-PL" sz="2000" dirty="0" smtClean="0"/>
              <a:t>wypoczynku ?</a:t>
            </a:r>
            <a:endParaRPr lang="pl-PL" sz="2000" dirty="0" smtClean="0"/>
          </a:p>
          <a:p>
            <a:pPr marL="514350" indent="-514350" algn="just">
              <a:buNone/>
            </a:pPr>
            <a:endParaRPr lang="pl-PL" sz="2000" dirty="0" smtClean="0"/>
          </a:p>
          <a:p>
            <a:pPr marL="514350" indent="-514350">
              <a:buFont typeface="+mj-lt"/>
              <a:buAutoNum type="arabicPeriod"/>
            </a:pPr>
            <a:endParaRPr lang="pl-PL" sz="2200" dirty="0" smtClean="0"/>
          </a:p>
          <a:p>
            <a:pPr marL="514350" indent="-514350">
              <a:buFont typeface="+mj-lt"/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1000">
              <a:srgbClr val="DDEBCF">
                <a:alpha val="95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Autofit/>
          </a:bodyPr>
          <a:lstStyle/>
          <a:p>
            <a:r>
              <a:rPr lang="pl-PL" sz="72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Gimnazjalista </a:t>
            </a:r>
            <a:br>
              <a:rPr lang="pl-PL" sz="72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72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stereotypach</a:t>
            </a:r>
            <a:endParaRPr lang="pl-PL" sz="7200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Autofit/>
          </a:bodyPr>
          <a:lstStyle/>
          <a:p>
            <a:r>
              <a:rPr lang="pl-PL" sz="2800" dirty="0" smtClean="0"/>
              <a:t>Pozbawiony zainteresowań i pasji,</a:t>
            </a:r>
          </a:p>
          <a:p>
            <a:r>
              <a:rPr lang="pl-PL" sz="2800" dirty="0" smtClean="0"/>
              <a:t>Odrzucający wszelkie autorytety,</a:t>
            </a:r>
          </a:p>
          <a:p>
            <a:r>
              <a:rPr lang="pl-PL" sz="2800" dirty="0" smtClean="0"/>
              <a:t>Bierny, apatyczny,</a:t>
            </a:r>
          </a:p>
          <a:p>
            <a:r>
              <a:rPr lang="pl-PL" sz="2800" dirty="0" smtClean="0"/>
              <a:t>Destrukcyjny </a:t>
            </a:r>
            <a:r>
              <a:rPr lang="pl-PL" sz="2800" dirty="0" smtClean="0"/>
              <a:t>buntownik,</a:t>
            </a:r>
            <a:endParaRPr lang="pl-PL" sz="2800" dirty="0" smtClean="0"/>
          </a:p>
          <a:p>
            <a:r>
              <a:rPr lang="pl-PL" sz="2800" dirty="0" smtClean="0"/>
              <a:t>Samotnik, indywidualista, </a:t>
            </a:r>
          </a:p>
          <a:p>
            <a:r>
              <a:rPr lang="pl-PL" sz="2800" dirty="0" smtClean="0"/>
              <a:t>Arogant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664296"/>
          </a:xfrm>
        </p:spPr>
        <p:txBody>
          <a:bodyPr>
            <a:normAutofit/>
          </a:bodyPr>
          <a:lstStyle/>
          <a:p>
            <a:r>
              <a:rPr lang="pl-PL" sz="72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Gimnazjalista </a:t>
            </a:r>
            <a:br>
              <a:rPr lang="pl-PL" sz="72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72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statystykach</a:t>
            </a:r>
            <a:endParaRPr lang="pl-PL" sz="7200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776864" cy="1080120"/>
          </a:xfrm>
        </p:spPr>
        <p:txBody>
          <a:bodyPr>
            <a:normAutofit/>
          </a:bodyPr>
          <a:lstStyle/>
          <a:p>
            <a:r>
              <a:rPr lang="pl-PL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podstawie badań nad zachowaniami zdrowotnymi młodzieży szkolnej HBSC realizowanych we współpracy </a:t>
            </a:r>
            <a:br>
              <a:rPr lang="pl-PL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Europejskim Biurem Światowej Organizacji  Zdrowia przez Instytut  Matki i Dziecka w Warszawie. </a:t>
            </a:r>
            <a:endParaRPr lang="pl-PL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/>
        </p:nvGraphicFramePr>
        <p:xfrm>
          <a:off x="642910" y="428604"/>
          <a:ext cx="800105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285720" y="642918"/>
          <a:ext cx="8286808" cy="564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500035" y="642918"/>
          <a:ext cx="7786742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571472" y="642918"/>
          <a:ext cx="792961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971600" y="548680"/>
          <a:ext cx="77048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285</Words>
  <Application>Microsoft Office PowerPoint</Application>
  <PresentationFormat>Pokaz na ekranie (4:3)</PresentationFormat>
  <Paragraphs>52</Paragraphs>
  <Slides>13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</vt:lpstr>
      <vt:lpstr>Ważne pytania</vt:lpstr>
      <vt:lpstr>Gimnazjalista  w stereotypach</vt:lpstr>
      <vt:lpstr>Gimnazjalista  w statystykach</vt:lpstr>
      <vt:lpstr>Slajd 5</vt:lpstr>
      <vt:lpstr>Slajd 6</vt:lpstr>
      <vt:lpstr>Slajd 7</vt:lpstr>
      <vt:lpstr>Slajd 8</vt:lpstr>
      <vt:lpstr>Slajd 9</vt:lpstr>
      <vt:lpstr>Co wynika ze statystyk ?</vt:lpstr>
      <vt:lpstr>Z tych samych badań nad zachowaniami zdrowotnymi młodzieży HBSC wynika, że bardzo silnymi czynnikami chroniącymi przed podejmowaniem zachowań ryzykownych są:</vt:lpstr>
      <vt:lpstr>Co my, dorośli - szkoła i inne instytucje – możemy zrobić dla młodzieży  w  kwestii form spędzania wolnego czasu i organizowania wypoczynku ? na podstawie  ,,Białej Księgi młodzieży polskiej ”  </vt:lpstr>
      <vt:lpstr>Wnioski i rekomendacje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Młodzież</dc:title>
  <dc:creator>krzysztof</dc:creator>
  <cp:lastModifiedBy>Róża Śliwa</cp:lastModifiedBy>
  <cp:revision>72</cp:revision>
  <dcterms:created xsi:type="dcterms:W3CDTF">2010-11-01T13:16:54Z</dcterms:created>
  <dcterms:modified xsi:type="dcterms:W3CDTF">2010-11-04T09:33:33Z</dcterms:modified>
</cp:coreProperties>
</file>